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256" r:id="rId2"/>
    <p:sldId id="1288" r:id="rId3"/>
    <p:sldId id="1289" r:id="rId4"/>
    <p:sldId id="1291" r:id="rId5"/>
    <p:sldId id="1292" r:id="rId6"/>
    <p:sldId id="1293" r:id="rId7"/>
    <p:sldId id="1294" r:id="rId8"/>
    <p:sldId id="1295" r:id="rId9"/>
    <p:sldId id="1296" r:id="rId10"/>
    <p:sldId id="1297" r:id="rId11"/>
    <p:sldId id="1298" r:id="rId12"/>
    <p:sldId id="1260" r:id="rId13"/>
    <p:sldId id="1261" r:id="rId14"/>
    <p:sldId id="1262" r:id="rId15"/>
    <p:sldId id="1263" r:id="rId16"/>
    <p:sldId id="1326" r:id="rId17"/>
    <p:sldId id="1327" r:id="rId18"/>
    <p:sldId id="1328" r:id="rId19"/>
    <p:sldId id="1329" r:id="rId20"/>
    <p:sldId id="1330" r:id="rId21"/>
    <p:sldId id="1331" r:id="rId22"/>
    <p:sldId id="1332" r:id="rId23"/>
    <p:sldId id="1264" r:id="rId24"/>
    <p:sldId id="1265" r:id="rId25"/>
    <p:sldId id="1266" r:id="rId26"/>
    <p:sldId id="1268" r:id="rId27"/>
    <p:sldId id="1271" r:id="rId28"/>
    <p:sldId id="1272" r:id="rId29"/>
    <p:sldId id="1273" r:id="rId30"/>
    <p:sldId id="1354" r:id="rId31"/>
    <p:sldId id="1355" r:id="rId32"/>
    <p:sldId id="1356" r:id="rId33"/>
    <p:sldId id="1357" r:id="rId34"/>
    <p:sldId id="1358" r:id="rId35"/>
    <p:sldId id="1359" r:id="rId36"/>
    <p:sldId id="1360" r:id="rId37"/>
    <p:sldId id="1361" r:id="rId38"/>
    <p:sldId id="1362" r:id="rId39"/>
    <p:sldId id="1363" r:id="rId40"/>
    <p:sldId id="1364" r:id="rId41"/>
    <p:sldId id="1365" r:id="rId42"/>
    <p:sldId id="1366" r:id="rId43"/>
    <p:sldId id="1367" r:id="rId44"/>
    <p:sldId id="1368" r:id="rId45"/>
    <p:sldId id="1369" r:id="rId46"/>
    <p:sldId id="1370" r:id="rId47"/>
    <p:sldId id="1274" r:id="rId48"/>
    <p:sldId id="1275" r:id="rId49"/>
    <p:sldId id="1276" r:id="rId50"/>
    <p:sldId id="1277" r:id="rId51"/>
    <p:sldId id="1278" r:id="rId52"/>
    <p:sldId id="1279" r:id="rId53"/>
    <p:sldId id="1280" r:id="rId54"/>
    <p:sldId id="1281" r:id="rId55"/>
    <p:sldId id="1282" r:id="rId56"/>
    <p:sldId id="1283" r:id="rId57"/>
    <p:sldId id="1284" r:id="rId58"/>
    <p:sldId id="1285" r:id="rId59"/>
    <p:sldId id="1286" r:id="rId60"/>
    <p:sldId id="315"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6E47282-0717-40FD-8C53-4092CDEEC676}">
          <p14:sldIdLst>
            <p14:sldId id="256"/>
            <p14:sldId id="1288"/>
            <p14:sldId id="1289"/>
            <p14:sldId id="1291"/>
            <p14:sldId id="1292"/>
            <p14:sldId id="1293"/>
            <p14:sldId id="1294"/>
            <p14:sldId id="1295"/>
            <p14:sldId id="1296"/>
            <p14:sldId id="1297"/>
            <p14:sldId id="1298"/>
            <p14:sldId id="1260"/>
            <p14:sldId id="1261"/>
            <p14:sldId id="1262"/>
            <p14:sldId id="1263"/>
            <p14:sldId id="1326"/>
            <p14:sldId id="1327"/>
            <p14:sldId id="1328"/>
            <p14:sldId id="1329"/>
            <p14:sldId id="1330"/>
            <p14:sldId id="1331"/>
            <p14:sldId id="1332"/>
            <p14:sldId id="1264"/>
            <p14:sldId id="1265"/>
            <p14:sldId id="1266"/>
            <p14:sldId id="1268"/>
            <p14:sldId id="1271"/>
            <p14:sldId id="1272"/>
            <p14:sldId id="1273"/>
            <p14:sldId id="1354"/>
            <p14:sldId id="1355"/>
            <p14:sldId id="1356"/>
            <p14:sldId id="1357"/>
            <p14:sldId id="1358"/>
            <p14:sldId id="1359"/>
            <p14:sldId id="1360"/>
            <p14:sldId id="1361"/>
            <p14:sldId id="1362"/>
            <p14:sldId id="1363"/>
            <p14:sldId id="1364"/>
            <p14:sldId id="1365"/>
            <p14:sldId id="1366"/>
            <p14:sldId id="1367"/>
            <p14:sldId id="1368"/>
            <p14:sldId id="1369"/>
            <p14:sldId id="1370"/>
            <p14:sldId id="1274"/>
            <p14:sldId id="1275"/>
            <p14:sldId id="1276"/>
            <p14:sldId id="1277"/>
            <p14:sldId id="1278"/>
            <p14:sldId id="1279"/>
            <p14:sldId id="1280"/>
            <p14:sldId id="1281"/>
            <p14:sldId id="1282"/>
            <p14:sldId id="1283"/>
            <p14:sldId id="1284"/>
            <p14:sldId id="1285"/>
            <p14:sldId id="1286"/>
            <p14:sldId id="315"/>
          </p14:sldIdLst>
        </p14:section>
        <p14:section name="第六周" id="{41259E0E-964B-46A1-96BA-4439FC9BFE12}">
          <p14:sldIdLst/>
        </p14:section>
        <p14:section name="第七周" id="{EC51992C-173A-4BB1-9089-9C736A433C0A}">
          <p14:sldIdLst/>
        </p14:section>
        <p14:section name="周8" id="{BF5A3F8D-E086-45E6-BD77-BB89C35B9ECC}">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huan" initials="h" lastIdx="1" clrIdx="0"/>
  <p:cmAuthor id="2" name="Arti Chhajta" initials="AC" lastIdx="2" clrIdx="1"/>
  <p:cmAuthor id="3" name="Ben Lundell" initials="BL" lastIdx="2"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0166" autoAdjust="0"/>
  </p:normalViewPr>
  <p:slideViewPr>
    <p:cSldViewPr snapToGrid="0">
      <p:cViewPr varScale="1">
        <p:scale>
          <a:sx n="99" d="100"/>
          <a:sy n="99" d="100"/>
        </p:scale>
        <p:origin x="-1902" y="-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4"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 Id="rId4" Type="http://schemas.openxmlformats.org/officeDocument/2006/relationships/image" Target="../media/image6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287A53-86B6-4D62-905D-EAC8E1898804}" type="datetimeFigureOut">
              <a:rPr lang="zh-CN" altLang="en-US" smtClean="0"/>
              <a:t>2021/12/4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A1B270-2DD3-4852-9DC5-35395D70D8A2}" type="slidenum">
              <a:rPr lang="zh-CN" altLang="en-US" smtClean="0"/>
              <a:t>‹#›</a:t>
            </a:fld>
            <a:endParaRPr lang="zh-CN" altLang="en-US"/>
          </a:p>
        </p:txBody>
      </p:sp>
    </p:spTree>
    <p:extLst>
      <p:ext uri="{BB962C8B-B14F-4D97-AF65-F5344CB8AC3E}">
        <p14:creationId xmlns:p14="http://schemas.microsoft.com/office/powerpoint/2010/main" val="3385603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ea typeface="宋体" panose="02010600030101010101" pitchFamily="2" charset="-122"/>
              </a:rPr>
              <a:t>51</a:t>
            </a:fld>
            <a:endParaRPr lang="en-US" altLang="zh-CN" sz="1200" dirty="0">
              <a:ea typeface="宋体" panose="02010600030101010101" pitchFamily="2" charset="-122"/>
            </a:endParaRPr>
          </a:p>
        </p:txBody>
      </p:sp>
      <p:sp>
        <p:nvSpPr>
          <p:cNvPr id="93187" name="Rectangle 7"/>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ea typeface="宋体" panose="02010600030101010101" pitchFamily="2" charset="-122"/>
              </a:rPr>
              <a:t>51</a:t>
            </a:fld>
            <a:endParaRPr lang="en-US" altLang="zh-CN" sz="1200" dirty="0">
              <a:latin typeface="Times New Roman" panose="02020603050405020304" pitchFamily="18" charset="0"/>
              <a:ea typeface="宋体" panose="02010600030101010101" pitchFamily="2" charset="-122"/>
            </a:endParaRPr>
          </a:p>
        </p:txBody>
      </p:sp>
      <p:sp>
        <p:nvSpPr>
          <p:cNvPr id="93188" name="Rectangle 2"/>
          <p:cNvSpPr>
            <a:spLocks noGrp="1" noRot="1" noChangeAspect="1" noTextEdit="1"/>
          </p:cNvSpPr>
          <p:nvPr>
            <p:ph type="sldImg"/>
          </p:nvPr>
        </p:nvSpPr>
        <p:spPr>
          <a:xfrm>
            <a:off x="1498600" y="533400"/>
            <a:ext cx="3548063" cy="2660650"/>
          </a:xfrm>
        </p:spPr>
      </p:sp>
      <p:sp>
        <p:nvSpPr>
          <p:cNvPr id="93189" name="Rectangle 3"/>
          <p:cNvSpPr>
            <a:spLocks noGrp="1"/>
          </p:cNvSpPr>
          <p:nvPr>
            <p:ph type="body" idx="1"/>
          </p:nvPr>
        </p:nvSpPr>
        <p:spPr>
          <a:xfrm>
            <a:off x="762000" y="3352800"/>
            <a:ext cx="5486400" cy="5334000"/>
          </a:xfrm>
        </p:spPr>
        <p:txBody>
          <a:bodyPr wrap="square" lIns="91440" tIns="45720" rIns="91440" bIns="45720" anchor="t" anchorCtr="0"/>
          <a:lstStyle/>
          <a:p>
            <a:pPr lvl="0" eaLnBrk="1" hangingPunct="1"/>
            <a:r>
              <a:rPr lang="en-US" altLang="zh-CN" dirty="0"/>
              <a:t>(0). Essential Equation represents actually the epipolar plane in either the left or the right image</a:t>
            </a:r>
          </a:p>
          <a:p>
            <a:pPr lvl="0" eaLnBrk="1" hangingPunct="1"/>
            <a:endParaRPr lang="en-US" altLang="zh-CN" dirty="0"/>
          </a:p>
          <a:p>
            <a:pPr lvl="0" eaLnBrk="1" hangingPunct="1"/>
            <a:r>
              <a:rPr lang="en-US" altLang="zh-CN" dirty="0"/>
              <a:t>(1). Epipolar line in the right image given pl</a:t>
            </a:r>
          </a:p>
          <a:p>
            <a:pPr lvl="0" eaLnBrk="1" hangingPunct="1"/>
            <a:r>
              <a:rPr lang="en-US" altLang="zh-CN" dirty="0"/>
              <a:t>	(Ep</a:t>
            </a:r>
            <a:r>
              <a:rPr lang="en-US" altLang="zh-CN" baseline="-25000" dirty="0"/>
              <a:t>l</a:t>
            </a:r>
            <a:r>
              <a:rPr lang="en-US" altLang="zh-CN" dirty="0"/>
              <a:t>)</a:t>
            </a:r>
            <a:r>
              <a:rPr lang="en-US" altLang="zh-CN" baseline="30000" dirty="0"/>
              <a:t>T</a:t>
            </a:r>
            <a:r>
              <a:rPr lang="en-US" altLang="zh-CN" dirty="0"/>
              <a:t>p</a:t>
            </a:r>
            <a:r>
              <a:rPr lang="en-US" altLang="zh-CN" baseline="-25000" dirty="0"/>
              <a:t>r</a:t>
            </a:r>
            <a:r>
              <a:rPr lang="en-US" altLang="zh-CN" dirty="0"/>
              <a:t>=0</a:t>
            </a:r>
          </a:p>
          <a:p>
            <a:pPr lvl="0" eaLnBrk="1" hangingPunct="1"/>
            <a:r>
              <a:rPr lang="en-US" altLang="zh-CN" dirty="0"/>
              <a:t>	zr = fr</a:t>
            </a:r>
          </a:p>
          <a:p>
            <a:pPr lvl="0" eaLnBrk="1" hangingPunct="1"/>
            <a:r>
              <a:rPr lang="en-US" altLang="zh-CN" dirty="0"/>
              <a:t>	extension of the equations  in pr = (xr,yr,fr)</a:t>
            </a:r>
          </a:p>
          <a:p>
            <a:pPr lvl="0" eaLnBrk="1" hangingPunct="1"/>
            <a:endParaRPr lang="en-US" altLang="zh-CN" dirty="0"/>
          </a:p>
          <a:p>
            <a:pPr lvl="0" eaLnBrk="1" hangingPunct="1"/>
            <a:r>
              <a:rPr lang="en-US" altLang="zh-CN" dirty="0"/>
              <a:t>(2). Epipolar line in the left image given pr</a:t>
            </a:r>
          </a:p>
          <a:p>
            <a:pPr lvl="0" eaLnBrk="1" hangingPunct="1"/>
            <a:r>
              <a:rPr lang="en-US" altLang="zh-CN" dirty="0"/>
              <a:t>	(p</a:t>
            </a:r>
            <a:r>
              <a:rPr lang="en-US" altLang="zh-CN" baseline="-25000" dirty="0"/>
              <a:t>r</a:t>
            </a:r>
            <a:r>
              <a:rPr lang="en-US" altLang="zh-CN" baseline="30000" dirty="0"/>
              <a:t>T</a:t>
            </a:r>
            <a:r>
              <a:rPr lang="en-US" altLang="zh-CN" dirty="0"/>
              <a:t>E) p</a:t>
            </a:r>
            <a:r>
              <a:rPr lang="en-US" altLang="zh-CN" baseline="-25000" dirty="0"/>
              <a:t>l</a:t>
            </a:r>
            <a:r>
              <a:rPr lang="en-US" altLang="zh-CN" dirty="0"/>
              <a:t>=0</a:t>
            </a:r>
          </a:p>
          <a:p>
            <a:pPr lvl="0" eaLnBrk="1" hangingPunct="1"/>
            <a:r>
              <a:rPr lang="en-US" altLang="zh-CN" dirty="0"/>
              <a:t>	zl = fl</a:t>
            </a:r>
          </a:p>
          <a:p>
            <a:pPr lvl="0" eaLnBrk="1" hangingPunct="1"/>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ea typeface="宋体" panose="02010600030101010101" pitchFamily="2" charset="-122"/>
              </a:rPr>
              <a:t>52</a:t>
            </a:fld>
            <a:endParaRPr lang="en-US" altLang="zh-CN" sz="1200" dirty="0">
              <a:ea typeface="宋体" panose="02010600030101010101" pitchFamily="2" charset="-122"/>
            </a:endParaRPr>
          </a:p>
        </p:txBody>
      </p:sp>
      <p:sp>
        <p:nvSpPr>
          <p:cNvPr id="94211" name="Rectangle 7"/>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fld id="{9A0DB2DC-4C9A-4742-B13C-FB6460FD3503}" type="slidenum">
              <a:rPr lang="en-US" altLang="zh-CN" sz="1200" dirty="0">
                <a:latin typeface="Times New Roman" panose="02020603050405020304" pitchFamily="18" charset="0"/>
                <a:ea typeface="宋体" panose="02010600030101010101" pitchFamily="2" charset="-122"/>
              </a:rPr>
              <a:t>52</a:t>
            </a:fld>
            <a:endParaRPr lang="en-US" altLang="zh-CN" sz="1200" dirty="0">
              <a:latin typeface="Times New Roman" panose="02020603050405020304" pitchFamily="18" charset="0"/>
              <a:ea typeface="宋体" panose="02010600030101010101" pitchFamily="2" charset="-122"/>
            </a:endParaRPr>
          </a:p>
        </p:txBody>
      </p:sp>
      <p:sp>
        <p:nvSpPr>
          <p:cNvPr id="94212" name="Rectangle 2"/>
          <p:cNvSpPr>
            <a:spLocks noGrp="1" noRot="1" noChangeAspect="1" noTextEdit="1"/>
          </p:cNvSpPr>
          <p:nvPr>
            <p:ph type="sldImg"/>
          </p:nvPr>
        </p:nvSpPr>
        <p:spPr>
          <a:xfrm>
            <a:off x="1498600" y="533400"/>
            <a:ext cx="3548063" cy="2660650"/>
          </a:xfrm>
        </p:spPr>
      </p:sp>
      <p:sp>
        <p:nvSpPr>
          <p:cNvPr id="94213" name="Rectangle 3"/>
          <p:cNvSpPr>
            <a:spLocks noGrp="1"/>
          </p:cNvSpPr>
          <p:nvPr>
            <p:ph type="body" idx="1"/>
          </p:nvPr>
        </p:nvSpPr>
        <p:spPr>
          <a:xfrm>
            <a:off x="762000" y="3352800"/>
            <a:ext cx="5486400" cy="5334000"/>
          </a:xfrm>
        </p:spPr>
        <p:txBody>
          <a:bodyPr wrap="square" lIns="91440" tIns="45720" rIns="91440" bIns="45720" anchor="t" anchorCtr="0"/>
          <a:lstStyle/>
          <a:p>
            <a:pPr lvl="0" eaLnBrk="1" hangingPunct="1"/>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27e664852_0_10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g827e664852_0_1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矩形 3"/>
          <p:cNvSpPr/>
          <p:nvPr userDrawn="1"/>
        </p:nvSpPr>
        <p:spPr>
          <a:xfrm>
            <a:off x="0" y="6550772"/>
            <a:ext cx="9144000" cy="30722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矩形 6"/>
          <p:cNvSpPr/>
          <p:nvPr userDrawn="1"/>
        </p:nvSpPr>
        <p:spPr>
          <a:xfrm>
            <a:off x="0" y="1730188"/>
            <a:ext cx="9144000" cy="125982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p:nvPr>
        </p:nvSpPr>
        <p:spPr>
          <a:xfrm>
            <a:off x="742950" y="1784396"/>
            <a:ext cx="7772400" cy="1006476"/>
          </a:xfrm>
        </p:spPr>
        <p:txBody>
          <a:bodyPr anchor="b"/>
          <a:lstStyle>
            <a:lvl1pPr algn="ctr">
              <a:defRPr sz="4800">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3239248"/>
            <a:ext cx="6858000" cy="1655762"/>
          </a:xfr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9" name="文本框 8"/>
          <p:cNvSpPr txBox="1"/>
          <p:nvPr userDrawn="1"/>
        </p:nvSpPr>
        <p:spPr>
          <a:xfrm>
            <a:off x="114300" y="6573916"/>
            <a:ext cx="1082348"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计算机视觉</a:t>
            </a:r>
          </a:p>
        </p:txBody>
      </p:sp>
      <p:sp>
        <p:nvSpPr>
          <p:cNvPr id="10" name="文本框 9"/>
          <p:cNvSpPr txBox="1"/>
          <p:nvPr userDrawn="1"/>
        </p:nvSpPr>
        <p:spPr>
          <a:xfrm>
            <a:off x="2787917" y="6573916"/>
            <a:ext cx="3672800"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彭小江，深圳技术大学</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大数据与互联网学院</a:t>
            </a:r>
          </a:p>
        </p:txBody>
      </p:sp>
      <p:pic>
        <p:nvPicPr>
          <p:cNvPr id="1026"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1463" t="14873" r="10488" b="21724"/>
          <a:stretch>
            <a:fillRect/>
          </a:stretch>
        </p:blipFill>
        <p:spPr bwMode="auto">
          <a:xfrm>
            <a:off x="3640873" y="5144248"/>
            <a:ext cx="1862253" cy="7997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409787-0A08-433A-AC0E-43C4926F2958}" type="datetime1">
              <a:rPr lang="zh-CN" altLang="en-US" smtClean="0"/>
              <a:t>2021/12/4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DA8740-04C3-4D9C-9880-E3F61E3A801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DEB39CB-9C30-4B47-A2A7-E2AC785D398F}" type="datetime1">
              <a:rPr lang="zh-CN" altLang="en-US" smtClean="0"/>
              <a:t>2021/12/4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DA8740-04C3-4D9C-9880-E3F61E3A801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770965" y="134823"/>
            <a:ext cx="7772400" cy="8382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1" name="Google Shape;11;p2"/>
          <p:cNvSpPr txBox="1">
            <a:spLocks noGrp="1"/>
          </p:cNvSpPr>
          <p:nvPr>
            <p:ph type="body" idx="1"/>
          </p:nvPr>
        </p:nvSpPr>
        <p:spPr>
          <a:xfrm>
            <a:off x="770965" y="991301"/>
            <a:ext cx="7772400" cy="59436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600"/>
              </a:spcBef>
              <a:spcAft>
                <a:spcPts val="0"/>
              </a:spcAft>
              <a:buClr>
                <a:srgbClr val="000000"/>
              </a:buClr>
              <a:buSzPts val="1800"/>
              <a:buNone/>
              <a:defRPr/>
            </a:lvl1pPr>
            <a:lvl2pPr marL="914400" lvl="1" indent="-342900" algn="l">
              <a:lnSpc>
                <a:spcPct val="100000"/>
              </a:lnSpc>
              <a:spcBef>
                <a:spcPts val="600"/>
              </a:spcBef>
              <a:spcAft>
                <a:spcPts val="0"/>
              </a:spcAft>
              <a:buClr>
                <a:srgbClr val="000000"/>
              </a:buClr>
              <a:buSzPts val="1800"/>
              <a:buChar char="•"/>
              <a:defRPr/>
            </a:lvl2pPr>
            <a:lvl3pPr marL="1371600" lvl="2" indent="-342900" algn="l">
              <a:lnSpc>
                <a:spcPct val="100000"/>
              </a:lnSpc>
              <a:spcBef>
                <a:spcPts val="600"/>
              </a:spcBef>
              <a:spcAft>
                <a:spcPts val="0"/>
              </a:spcAft>
              <a:buClr>
                <a:srgbClr val="000000"/>
              </a:buClr>
              <a:buSzPts val="1800"/>
              <a:buChar char="–"/>
              <a:defRPr/>
            </a:lvl3pPr>
            <a:lvl4pPr marL="1828800" lvl="3" indent="-342900" algn="l">
              <a:lnSpc>
                <a:spcPct val="100000"/>
              </a:lnSpc>
              <a:spcBef>
                <a:spcPts val="600"/>
              </a:spcBef>
              <a:spcAft>
                <a:spcPts val="0"/>
              </a:spcAft>
              <a:buClr>
                <a:srgbClr val="000000"/>
              </a:buClr>
              <a:buSzPts val="1800"/>
              <a:buChar char="»"/>
              <a:defRPr/>
            </a:lvl4pPr>
            <a:lvl5pPr marL="2286000" lvl="4" indent="-342900" algn="l">
              <a:lnSpc>
                <a:spcPct val="100000"/>
              </a:lnSpc>
              <a:spcBef>
                <a:spcPts val="600"/>
              </a:spcBef>
              <a:spcAft>
                <a:spcPts val="0"/>
              </a:spcAft>
              <a:buClr>
                <a:srgbClr val="000000"/>
              </a:buClr>
              <a:buSzPts val="1800"/>
              <a:buChar char="»"/>
              <a:defRPr/>
            </a:lvl5pPr>
            <a:lvl6pPr marL="2743200" lvl="5" indent="-342900" algn="l">
              <a:lnSpc>
                <a:spcPct val="100000"/>
              </a:lnSpc>
              <a:spcBef>
                <a:spcPts val="600"/>
              </a:spcBef>
              <a:spcAft>
                <a:spcPts val="0"/>
              </a:spcAft>
              <a:buClr>
                <a:srgbClr val="000000"/>
              </a:buClr>
              <a:buSzPts val="1800"/>
              <a:buChar char="•"/>
              <a:defRPr/>
            </a:lvl6pPr>
            <a:lvl7pPr marL="3200400" lvl="6" indent="-342900" algn="l">
              <a:lnSpc>
                <a:spcPct val="100000"/>
              </a:lnSpc>
              <a:spcBef>
                <a:spcPts val="600"/>
              </a:spcBef>
              <a:spcAft>
                <a:spcPts val="0"/>
              </a:spcAft>
              <a:buClr>
                <a:srgbClr val="000000"/>
              </a:buClr>
              <a:buSzPts val="1800"/>
              <a:buChar char="•"/>
              <a:defRPr/>
            </a:lvl7pPr>
            <a:lvl8pPr marL="3657600" lvl="7" indent="-342900" algn="l">
              <a:lnSpc>
                <a:spcPct val="100000"/>
              </a:lnSpc>
              <a:spcBef>
                <a:spcPts val="600"/>
              </a:spcBef>
              <a:spcAft>
                <a:spcPts val="0"/>
              </a:spcAft>
              <a:buClr>
                <a:srgbClr val="000000"/>
              </a:buClr>
              <a:buSzPts val="1800"/>
              <a:buChar char="•"/>
              <a:defRPr/>
            </a:lvl8pPr>
            <a:lvl9pPr marL="4114800" lvl="8" indent="-342900" algn="l">
              <a:lnSpc>
                <a:spcPct val="100000"/>
              </a:lnSpc>
              <a:spcBef>
                <a:spcPts val="600"/>
              </a:spcBef>
              <a:spcAft>
                <a:spcPts val="0"/>
              </a:spcAft>
              <a:buClr>
                <a:srgbClr val="000000"/>
              </a:buClr>
              <a:buSzPts val="1800"/>
              <a:buChar char="•"/>
              <a:defRPr/>
            </a:lvl9pPr>
          </a:lstStyle>
          <a:p>
            <a:endParaRPr/>
          </a:p>
        </p:txBody>
      </p:sp>
      <p:sp>
        <p:nvSpPr>
          <p:cNvPr id="12" name="Google Shape;12;p2"/>
          <p:cNvSpPr txBox="1">
            <a:spLocks noGrp="1"/>
          </p:cNvSpPr>
          <p:nvPr>
            <p:ph type="sldNum" idx="12"/>
          </p:nvPr>
        </p:nvSpPr>
        <p:spPr>
          <a:xfrm>
            <a:off x="7364729" y="6248400"/>
            <a:ext cx="281941" cy="287087"/>
          </a:xfrm>
          <a:prstGeom prst="rect">
            <a:avLst/>
          </a:prstGeom>
          <a:noFill/>
          <a:ln>
            <a:noFill/>
          </a:ln>
        </p:spPr>
        <p:txBody>
          <a:bodyPr spcFirstLastPara="1" wrap="square" lIns="45700" tIns="45700" rIns="45700" bIns="45700" anchor="t" anchorCtr="0">
            <a:noAutofit/>
          </a:bodyPr>
          <a:lstStyle>
            <a:lvl1pPr marL="0" lvl="0"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1pPr>
            <a:lvl2pPr marL="0" lvl="1"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2pPr>
            <a:lvl3pPr marL="0" lvl="2"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3pPr>
            <a:lvl4pPr marL="0" lvl="3"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4pPr>
            <a:lvl5pPr marL="0" lvl="4"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5pPr>
            <a:lvl6pPr marL="0" lvl="5"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6pPr>
            <a:lvl7pPr marL="0" lvl="6"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7pPr>
            <a:lvl8pPr marL="0" lvl="7"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8pPr>
            <a:lvl9pPr marL="0" lvl="8"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ctr" rtl="0">
              <a:spcBef>
                <a:spcPts val="0"/>
              </a:spcBef>
              <a:spcAft>
                <a:spcPts val="0"/>
              </a:spcAft>
              <a:buNone/>
            </a:pPr>
            <a:fld id="{00000000-1234-1234-1234-123412341234}" type="slidenum">
              <a:rPr lang="en-US"/>
              <a:t>‹#›</a:t>
            </a:fld>
            <a:endParaRPr lang="en-US"/>
          </a:p>
        </p:txBody>
      </p:sp>
      <p:sp>
        <p:nvSpPr>
          <p:cNvPr id="5" name="矩形 9"/>
          <p:cNvSpPr/>
          <p:nvPr userDrawn="1"/>
        </p:nvSpPr>
        <p:spPr>
          <a:xfrm>
            <a:off x="0" y="6550772"/>
            <a:ext cx="9144000" cy="30722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6" name="Picture 2"/>
          <p:cNvPicPr>
            <a:picLocks noChangeAspect="1" noChangeArrowheads="1"/>
          </p:cNvPicPr>
          <p:nvPr userDrawn="1"/>
        </p:nvPicPr>
        <p:blipFill rotWithShape="1">
          <a:blip r:embed="rId2" cstate="print">
            <a:biLevel thresh="75000"/>
            <a:extLst>
              <a:ext uri="{28A0092B-C50C-407E-A947-70E740481C1C}">
                <a14:useLocalDpi xmlns:a14="http://schemas.microsoft.com/office/drawing/2010/main" val="0"/>
              </a:ext>
            </a:extLst>
          </a:blip>
          <a:srcRect t="22304" r="-76" b="22818"/>
          <a:stretch>
            <a:fillRect/>
          </a:stretch>
        </p:blipFill>
        <p:spPr bwMode="auto">
          <a:xfrm>
            <a:off x="162604" y="396261"/>
            <a:ext cx="608361" cy="333602"/>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5"/>
          <p:cNvSpPr txBox="1"/>
          <p:nvPr userDrawn="1"/>
        </p:nvSpPr>
        <p:spPr>
          <a:xfrm>
            <a:off x="6933090" y="6573916"/>
            <a:ext cx="2057400" cy="297402"/>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4DA8740-04C3-4D9C-9880-E3F61E3A801B}" type="slidenum">
              <a:rPr lang="zh-CN" altLang="en-US" smtClean="0"/>
              <a:t>‹#›</a:t>
            </a:fld>
            <a:endParaRPr lang="zh-CN" altLang="en-US" dirty="0"/>
          </a:p>
        </p:txBody>
      </p:sp>
      <p:sp>
        <p:nvSpPr>
          <p:cNvPr id="8" name="文本框 12"/>
          <p:cNvSpPr txBox="1"/>
          <p:nvPr userDrawn="1"/>
        </p:nvSpPr>
        <p:spPr>
          <a:xfrm>
            <a:off x="114300" y="6573916"/>
            <a:ext cx="1082348"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计算机视觉</a:t>
            </a:r>
          </a:p>
        </p:txBody>
      </p:sp>
      <p:sp>
        <p:nvSpPr>
          <p:cNvPr id="9" name="文本框 13"/>
          <p:cNvSpPr txBox="1"/>
          <p:nvPr userDrawn="1"/>
        </p:nvSpPr>
        <p:spPr>
          <a:xfrm>
            <a:off x="2787917" y="6573916"/>
            <a:ext cx="3672800"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彭小江，深圳技术大学</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大数据与互联网学院</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7501" y="1449147"/>
            <a:ext cx="7929000" cy="2971051"/>
          </a:xfrm>
        </p:spPr>
        <p:txBody>
          <a:bodyPr/>
          <a:lstStyle>
            <a:lvl1pPr>
              <a:defRPr sz="2400" b="0">
                <a:latin typeface="Calibri" panose="020F0502020204030204" charset="0"/>
                <a:cs typeface="Calibri" panose="020F0502020204030204" charset="0"/>
              </a:defRPr>
            </a:lvl1pPr>
          </a:lstStyle>
          <a:p>
            <a:r>
              <a:rPr lang="en-US" dirty="0"/>
              <a:t>Click to edit Master title style</a:t>
            </a:r>
          </a:p>
        </p:txBody>
      </p:sp>
      <p:sp>
        <p:nvSpPr>
          <p:cNvPr id="3" name="Subtitle 2"/>
          <p:cNvSpPr>
            <a:spLocks noGrp="1"/>
          </p:cNvSpPr>
          <p:nvPr>
            <p:ph type="subTitle" idx="1"/>
          </p:nvPr>
        </p:nvSpPr>
        <p:spPr>
          <a:xfrm>
            <a:off x="607501" y="5280847"/>
            <a:ext cx="7929000" cy="434974"/>
          </a:xfrm>
        </p:spPr>
        <p:txBody>
          <a:bodyPr anchor="t"/>
          <a:lstStyle>
            <a:lvl1pPr marL="0" indent="0" algn="l">
              <a:buNone/>
              <a:defRPr>
                <a:solidFill>
                  <a:schemeClr val="tx1"/>
                </a:solidFill>
                <a:latin typeface="Calibri" panose="020F0502020204030204" charset="0"/>
                <a:cs typeface="Calibri" panose="020F050202020403020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 name="矩形 9"/>
          <p:cNvSpPr/>
          <p:nvPr userDrawn="1"/>
        </p:nvSpPr>
        <p:spPr>
          <a:xfrm>
            <a:off x="0" y="6550772"/>
            <a:ext cx="9144000" cy="30722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itle 1"/>
          <p:cNvSpPr>
            <a:spLocks noGrp="1"/>
          </p:cNvSpPr>
          <p:nvPr>
            <p:ph type="title"/>
          </p:nvPr>
        </p:nvSpPr>
        <p:spPr>
          <a:xfrm>
            <a:off x="770965" y="243077"/>
            <a:ext cx="7886700" cy="646928"/>
          </a:xfrm>
        </p:spPr>
        <p:txBody>
          <a:bodyPr>
            <a:noAutofit/>
          </a:bodyPr>
          <a:lstStyle>
            <a:lvl1pPr>
              <a:defRPr sz="3600">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698376" y="1253331"/>
            <a:ext cx="7886700" cy="4351338"/>
          </a:xfrm>
        </p:spPr>
        <p:txBody>
          <a:bodyPr>
            <a:normAutofit/>
          </a:bodyPr>
          <a:lstStyle>
            <a:lvl1pPr>
              <a:lnSpc>
                <a:spcPct val="100000"/>
              </a:lnSpc>
              <a:buClr>
                <a:srgbClr val="0070C0"/>
              </a:buClr>
              <a:buSzPct val="60000"/>
              <a:buFont typeface="Wingdings" panose="05000000000000000000" pitchFamily="2" charset="2"/>
              <a:buChar char="n"/>
              <a:defRPr sz="3200">
                <a:latin typeface="微软雅黑" panose="020B0503020204020204" pitchFamily="34" charset="-122"/>
                <a:ea typeface="微软雅黑" panose="020B0503020204020204" pitchFamily="34" charset="-122"/>
              </a:defRPr>
            </a:lvl1pPr>
            <a:lvl2pPr>
              <a:lnSpc>
                <a:spcPct val="100000"/>
              </a:lnSpc>
              <a:buClr>
                <a:srgbClr val="0070C0"/>
              </a:buClr>
              <a:buSzPct val="60000"/>
              <a:buFont typeface="Wingdings" panose="05000000000000000000" pitchFamily="2" charset="2"/>
              <a:buChar char="n"/>
              <a:defRPr sz="2800">
                <a:latin typeface="微软雅黑" panose="020B0503020204020204" pitchFamily="34" charset="-122"/>
                <a:ea typeface="微软雅黑" panose="020B0503020204020204" pitchFamily="34" charset="-122"/>
              </a:defRPr>
            </a:lvl2pPr>
            <a:lvl3pPr>
              <a:lnSpc>
                <a:spcPct val="100000"/>
              </a:lnSpc>
              <a:buClr>
                <a:srgbClr val="0070C0"/>
              </a:buClr>
              <a:buSzPct val="60000"/>
              <a:buFont typeface="Wingdings" panose="05000000000000000000" pitchFamily="2" charset="2"/>
              <a:buChar char="n"/>
              <a:defRPr sz="2400">
                <a:latin typeface="微软雅黑" panose="020B0503020204020204" pitchFamily="34" charset="-122"/>
                <a:ea typeface="微软雅黑" panose="020B0503020204020204" pitchFamily="34" charset="-122"/>
              </a:defRPr>
            </a:lvl3pPr>
            <a:lvl4pPr>
              <a:lnSpc>
                <a:spcPct val="100000"/>
              </a:lnSpc>
              <a:buClr>
                <a:srgbClr val="0070C0"/>
              </a:buClr>
              <a:buSzPct val="60000"/>
              <a:buFont typeface="Wingdings" panose="05000000000000000000" pitchFamily="2" charset="2"/>
              <a:buChar char="n"/>
              <a:defRPr sz="2000">
                <a:latin typeface="微软雅黑" panose="020B0503020204020204" pitchFamily="34" charset="-122"/>
                <a:ea typeface="微软雅黑" panose="020B0503020204020204" pitchFamily="34" charset="-122"/>
              </a:defRPr>
            </a:lvl4pPr>
            <a:lvl5pPr>
              <a:lnSpc>
                <a:spcPct val="100000"/>
              </a:lnSpc>
              <a:buClr>
                <a:srgbClr val="0070C0"/>
              </a:buClr>
              <a:buSzPct val="60000"/>
              <a:buFont typeface="Wingdings" panose="05000000000000000000" pitchFamily="2" charset="2"/>
              <a:buChar char="n"/>
              <a:defRPr sz="20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11" name="Slide Number Placeholder 5"/>
          <p:cNvSpPr>
            <a:spLocks noGrp="1"/>
          </p:cNvSpPr>
          <p:nvPr>
            <p:ph type="sldNum" sz="quarter" idx="12"/>
          </p:nvPr>
        </p:nvSpPr>
        <p:spPr>
          <a:xfrm>
            <a:off x="6933090" y="6573916"/>
            <a:ext cx="2057400" cy="297402"/>
          </a:xfrm>
        </p:spPr>
        <p:txBody>
          <a:bodyPr/>
          <a:lstStyle>
            <a:lvl1pPr>
              <a:defRPr sz="1100">
                <a:solidFill>
                  <a:schemeClr val="bg1"/>
                </a:solidFill>
              </a:defRPr>
            </a:lvl1pPr>
          </a:lstStyle>
          <a:p>
            <a:fld id="{54DA8740-04C3-4D9C-9880-E3F61E3A801B}" type="slidenum">
              <a:rPr lang="zh-CN" altLang="en-US" smtClean="0"/>
              <a:t>‹#›</a:t>
            </a:fld>
            <a:endParaRPr lang="zh-CN" altLang="en-US" dirty="0"/>
          </a:p>
        </p:txBody>
      </p:sp>
      <p:sp>
        <p:nvSpPr>
          <p:cNvPr id="13" name="文本框 12"/>
          <p:cNvSpPr txBox="1"/>
          <p:nvPr userDrawn="1"/>
        </p:nvSpPr>
        <p:spPr>
          <a:xfrm>
            <a:off x="114300" y="6573916"/>
            <a:ext cx="1082348"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计算机视觉</a:t>
            </a:r>
          </a:p>
        </p:txBody>
      </p:sp>
      <p:sp>
        <p:nvSpPr>
          <p:cNvPr id="14" name="文本框 13"/>
          <p:cNvSpPr txBox="1"/>
          <p:nvPr userDrawn="1"/>
        </p:nvSpPr>
        <p:spPr>
          <a:xfrm>
            <a:off x="2787917" y="6573916"/>
            <a:ext cx="3672800"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彭小江，深圳技术大学</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大数据与互联网学院</a:t>
            </a:r>
          </a:p>
        </p:txBody>
      </p:sp>
      <p:pic>
        <p:nvPicPr>
          <p:cNvPr id="2050" name="Picture 2"/>
          <p:cNvPicPr>
            <a:picLocks noChangeAspect="1" noChangeArrowheads="1"/>
          </p:cNvPicPr>
          <p:nvPr userDrawn="1"/>
        </p:nvPicPr>
        <p:blipFill rotWithShape="1">
          <a:blip r:embed="rId2" cstate="print">
            <a:biLevel thresh="75000"/>
            <a:extLst>
              <a:ext uri="{28A0092B-C50C-407E-A947-70E740481C1C}">
                <a14:useLocalDpi xmlns:a14="http://schemas.microsoft.com/office/drawing/2010/main" val="0"/>
              </a:ext>
            </a:extLst>
          </a:blip>
          <a:srcRect t="22304" r="-76" b="22818"/>
          <a:stretch>
            <a:fillRect/>
          </a:stretch>
        </p:blipFill>
        <p:spPr bwMode="auto">
          <a:xfrm>
            <a:off x="162604" y="396261"/>
            <a:ext cx="608361" cy="33360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userDrawn="1"/>
        </p:nvCxnSpPr>
        <p:spPr>
          <a:xfrm>
            <a:off x="770965" y="890005"/>
            <a:ext cx="78867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D38F84A-0DAB-4FDA-8DF1-F13CCEC655CD}" type="datetime1">
              <a:rPr lang="zh-CN" altLang="en-US" smtClean="0"/>
              <a:t>2021/12/4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DA8740-04C3-4D9C-9880-E3F61E3A801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99943ED-0129-4280-BC0A-6092F44E226D}" type="datetime1">
              <a:rPr lang="zh-CN" altLang="en-US" smtClean="0"/>
              <a:t>2021/12/4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DA8740-04C3-4D9C-9880-E3F61E3A801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DD8B3D69-B99E-425A-80A4-C9D5392759FA}" type="datetime1">
              <a:rPr lang="zh-CN" altLang="en-US" smtClean="0"/>
              <a:t>2021/12/4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4DA8740-04C3-4D9C-9880-E3F61E3A801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35ACA22-4E33-4D77-8C60-B37BBF2C360D}" type="datetime1">
              <a:rPr lang="zh-CN" altLang="en-US" smtClean="0"/>
              <a:t>2021/12/4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4DA8740-04C3-4D9C-9880-E3F61E3A801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00A955-5317-48C3-8E5F-AA301A8C061D}" type="datetime1">
              <a:rPr lang="zh-CN" altLang="en-US" smtClean="0"/>
              <a:t>2021/12/4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4D36EBC-980E-46FD-831B-14D976329A7D}" type="datetime1">
              <a:rPr lang="zh-CN" altLang="en-US" smtClean="0"/>
              <a:t>2021/12/4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DA8740-04C3-4D9C-9880-E3F61E3A801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96AFD30-11EF-431A-B5FE-E39405BC5F4A}" type="datetime1">
              <a:rPr lang="zh-CN" altLang="en-US" smtClean="0"/>
              <a:t>2021/12/4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DA8740-04C3-4D9C-9880-E3F61E3A801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0BA5CD-C55D-42A4-AFF7-260205C75322}" type="datetime1">
              <a:rPr lang="zh-CN" altLang="en-US" smtClean="0"/>
              <a:t>2021/12/4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DA8740-04C3-4D9C-9880-E3F61E3A801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0.wmf"/><Relationship Id="rId11" Type="http://schemas.openxmlformats.org/officeDocument/2006/relationships/image" Target="../media/image18.jpeg"/><Relationship Id="rId5" Type="http://schemas.openxmlformats.org/officeDocument/2006/relationships/oleObject" Target="../embeddings/oleObject2.bin"/><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69.png"/><Relationship Id="rId7" Type="http://schemas.openxmlformats.org/officeDocument/2006/relationships/image" Target="../media/image66.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11" Type="http://schemas.openxmlformats.org/officeDocument/2006/relationships/image" Target="../media/image68.wmf"/><Relationship Id="rId5" Type="http://schemas.openxmlformats.org/officeDocument/2006/relationships/image" Target="../media/image65.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67.wmf"/></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beautifullife.info/urban-design/10-crazy-3d-optical-illusions-will-blow-mind/"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4" Type="http://schemas.openxmlformats.org/officeDocument/2006/relationships/image" Target="../media/image77.jpeg"/></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hyperlink" Target="https://www.beautifullife.info/urban-design/10-crazy-3d-optical-illusions-will-blow-mind/"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youtu.be/szJbz-z7iJw" TargetMode="External"/><Relationship Id="rId2" Type="http://schemas.openxmlformats.org/officeDocument/2006/relationships/hyperlink" Target="https://www.beautifullife.info/urban-design/10-crazy-3d-optical-illusions-will-blow-mind/" TargetMode="External"/><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05902" y="1578279"/>
            <a:ext cx="8338098" cy="1387904"/>
          </a:xfrm>
        </p:spPr>
        <p:txBody>
          <a:bodyPr>
            <a:noAutofit/>
          </a:bodyPr>
          <a:lstStyle/>
          <a:p>
            <a:r>
              <a:rPr lang="en-US" dirty="0"/>
              <a:t>Stereo</a:t>
            </a:r>
            <a:r>
              <a:rPr lang="zh-CN" altLang="en-US" dirty="0"/>
              <a:t> </a:t>
            </a:r>
            <a:r>
              <a:rPr lang="en-US" altLang="zh-CN" dirty="0"/>
              <a:t>Vision</a:t>
            </a:r>
            <a:r>
              <a:rPr lang="zh-CN" altLang="en-US" sz="4000" dirty="0"/>
              <a:t> </a:t>
            </a:r>
            <a:r>
              <a:rPr lang="en-US" altLang="ja-JP" sz="4000" dirty="0"/>
              <a:t/>
            </a:r>
            <a:br>
              <a:rPr lang="en-US" altLang="ja-JP" sz="4000" dirty="0"/>
            </a:br>
            <a:r>
              <a:rPr lang="ja-JP" altLang="en-US" sz="4000"/>
              <a:t>立体视觉</a:t>
            </a:r>
            <a:endParaRPr lang="zh-CN" altLang="en-US" sz="4000" dirty="0"/>
          </a:p>
        </p:txBody>
      </p:sp>
      <p:sp>
        <p:nvSpPr>
          <p:cNvPr id="3" name="副标题 2"/>
          <p:cNvSpPr>
            <a:spLocks noGrp="1"/>
          </p:cNvSpPr>
          <p:nvPr>
            <p:ph type="subTitle" idx="1"/>
          </p:nvPr>
        </p:nvSpPr>
        <p:spPr/>
        <p:txBody>
          <a:bodyPr>
            <a:normAutofit/>
          </a:bodyPr>
          <a:lstStyle/>
          <a:p>
            <a:r>
              <a:rPr lang="zh-CN" altLang="en-US" sz="2000" dirty="0"/>
              <a:t>彭小江，博士，副教授</a:t>
            </a:r>
            <a:endParaRPr lang="en-US" altLang="zh-CN" sz="2000" dirty="0"/>
          </a:p>
          <a:p>
            <a:r>
              <a:rPr lang="zh-CN" altLang="en-US" sz="2000" dirty="0"/>
              <a:t>深圳技术大学</a:t>
            </a:r>
            <a:endParaRPr lang="en-US" altLang="zh-CN" sz="2000" dirty="0"/>
          </a:p>
          <a:p>
            <a:r>
              <a:rPr lang="zh-CN" altLang="en-US" sz="2000" dirty="0"/>
              <a:t>邮箱</a:t>
            </a:r>
            <a:r>
              <a:rPr lang="en-US" altLang="zh-CN" sz="2000" dirty="0"/>
              <a:t>: pengxiaojiang@sztu.edu.cn</a:t>
            </a:r>
          </a:p>
          <a:p>
            <a:r>
              <a:rPr lang="zh-CN" altLang="en-US" sz="2000" dirty="0"/>
              <a:t>主页</a:t>
            </a:r>
            <a:r>
              <a:rPr lang="en-US" altLang="zh-CN" sz="2000" dirty="0"/>
              <a:t>: https://pengxj.github.io/</a:t>
            </a:r>
            <a:endParaRPr lang="zh-CN" altLang="en-US" sz="2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via Shading</a:t>
            </a:r>
          </a:p>
        </p:txBody>
      </p:sp>
      <p:sp>
        <p:nvSpPr>
          <p:cNvPr id="3" name="Content Placeholder 2"/>
          <p:cNvSpPr>
            <a:spLocks noGrp="1"/>
          </p:cNvSpPr>
          <p:nvPr>
            <p:ph idx="1"/>
          </p:nvPr>
        </p:nvSpPr>
        <p:spPr>
          <a:xfrm>
            <a:off x="238538" y="4892740"/>
            <a:ext cx="8654498" cy="947742"/>
          </a:xfrm>
        </p:spPr>
        <p:txBody>
          <a:bodyPr/>
          <a:lstStyle/>
          <a:p>
            <a:r>
              <a:rPr lang="en-US" dirty="0"/>
              <a:t>3D Perception created </a:t>
            </a:r>
          </a:p>
        </p:txBody>
      </p:sp>
      <p:pic>
        <p:nvPicPr>
          <p:cNvPr id="9" name="Picture 8" descr="A picture containing weapon&#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438" y="1471394"/>
            <a:ext cx="7553124" cy="3188081"/>
          </a:xfrm>
          <a:prstGeom prst="rect">
            <a:avLst/>
          </a:prstGeom>
        </p:spPr>
      </p:pic>
      <p:pic>
        <p:nvPicPr>
          <p:cNvPr id="5" name="Picture 4" descr="A picture containing weapon&#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438" y="1471394"/>
            <a:ext cx="7553124" cy="3188081"/>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via Shading</a:t>
            </a:r>
          </a:p>
        </p:txBody>
      </p:sp>
      <p:pic>
        <p:nvPicPr>
          <p:cNvPr id="7170" name="Picture 2" descr="UC Berkeley Computer Vision Group - Reconstru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7083" y="817105"/>
            <a:ext cx="5143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238539" y="2900654"/>
            <a:ext cx="3209123" cy="1964095"/>
          </a:xfrm>
        </p:spPr>
        <p:txBody>
          <a:bodyPr>
            <a:normAutofit/>
          </a:bodyPr>
          <a:lstStyle/>
          <a:p>
            <a:pPr marL="0" indent="0" algn="ctr">
              <a:buNone/>
            </a:pPr>
            <a:r>
              <a:rPr lang="en-US" sz="1500" dirty="0"/>
              <a:t>Shape, Albedo and Illumination </a:t>
            </a:r>
          </a:p>
          <a:p>
            <a:pPr marL="0" indent="0" algn="ctr">
              <a:buNone/>
            </a:pPr>
            <a:r>
              <a:rPr lang="en-US" sz="1500" dirty="0"/>
              <a:t>from a </a:t>
            </a:r>
          </a:p>
          <a:p>
            <a:pPr marL="0" indent="0" algn="ctr">
              <a:buNone/>
            </a:pPr>
            <a:r>
              <a:rPr lang="en-US" sz="1500" dirty="0"/>
              <a:t>Single Image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title"/>
          </p:nvPr>
        </p:nvSpPr>
        <p:spPr/>
        <p:txBody>
          <a:bodyPr vert="horz" wrap="square" lIns="91440" tIns="45720" rIns="91440" bIns="45720" anchor="t" anchorCtr="0"/>
          <a:lstStyle/>
          <a:p>
            <a:pPr eaLnBrk="1" hangingPunct="1"/>
            <a:r>
              <a:rPr lang="zh-CN" altLang="en-US" b="1" dirty="0">
                <a:ea typeface="楷体_GB2312" pitchFamily="49" charset="-122"/>
              </a:rPr>
              <a:t>双目立体视觉</a:t>
            </a:r>
          </a:p>
        </p:txBody>
      </p:sp>
      <p:pic>
        <p:nvPicPr>
          <p:cNvPr id="14339" name="Picture 3" descr="10"/>
          <p:cNvPicPr>
            <a:picLocks noChangeAspect="1"/>
          </p:cNvPicPr>
          <p:nvPr/>
        </p:nvPicPr>
        <p:blipFill>
          <a:blip r:embed="rId2"/>
          <a:stretch>
            <a:fillRect/>
          </a:stretch>
        </p:blipFill>
        <p:spPr>
          <a:xfrm>
            <a:off x="100878" y="1067011"/>
            <a:ext cx="8666020" cy="3099383"/>
          </a:xfrm>
          <a:prstGeom prst="rect">
            <a:avLst/>
          </a:prstGeom>
          <a:noFill/>
          <a:ln w="9525">
            <a:noFill/>
          </a:ln>
        </p:spPr>
      </p:pic>
      <p:pic>
        <p:nvPicPr>
          <p:cNvPr id="14340" name="Picture 4" descr="corridor_l_original"/>
          <p:cNvPicPr>
            <a:picLocks noChangeAspect="1"/>
          </p:cNvPicPr>
          <p:nvPr/>
        </p:nvPicPr>
        <p:blipFill>
          <a:blip r:embed="rId3"/>
          <a:stretch>
            <a:fillRect/>
          </a:stretch>
        </p:blipFill>
        <p:spPr>
          <a:xfrm>
            <a:off x="827088" y="4343400"/>
            <a:ext cx="1733550" cy="1733550"/>
          </a:xfrm>
          <a:prstGeom prst="rect">
            <a:avLst/>
          </a:prstGeom>
          <a:noFill/>
          <a:ln w="9525">
            <a:noFill/>
          </a:ln>
        </p:spPr>
      </p:pic>
      <p:pic>
        <p:nvPicPr>
          <p:cNvPr id="14341" name="Picture 5" descr="corridor_r_original"/>
          <p:cNvPicPr>
            <a:picLocks noChangeAspect="1"/>
          </p:cNvPicPr>
          <p:nvPr/>
        </p:nvPicPr>
        <p:blipFill>
          <a:blip r:embed="rId4"/>
          <a:stretch>
            <a:fillRect/>
          </a:stretch>
        </p:blipFill>
        <p:spPr>
          <a:xfrm>
            <a:off x="2700338" y="4343400"/>
            <a:ext cx="1733550" cy="1733550"/>
          </a:xfrm>
          <a:prstGeom prst="rect">
            <a:avLst/>
          </a:prstGeom>
          <a:noFill/>
          <a:ln w="9525">
            <a:noFill/>
          </a:ln>
        </p:spPr>
      </p:pic>
      <p:pic>
        <p:nvPicPr>
          <p:cNvPr id="138246" name="Picture 6" descr="corridor_l_disparity"/>
          <p:cNvPicPr>
            <a:picLocks noChangeAspect="1"/>
          </p:cNvPicPr>
          <p:nvPr/>
        </p:nvPicPr>
        <p:blipFill>
          <a:blip r:embed="rId5"/>
          <a:stretch>
            <a:fillRect/>
          </a:stretch>
        </p:blipFill>
        <p:spPr>
          <a:xfrm>
            <a:off x="6588125" y="4343400"/>
            <a:ext cx="1733550" cy="1733550"/>
          </a:xfrm>
          <a:prstGeom prst="rect">
            <a:avLst/>
          </a:prstGeom>
          <a:noFill/>
          <a:ln w="9525">
            <a:noFill/>
          </a:ln>
        </p:spPr>
      </p:pic>
      <p:sp>
        <p:nvSpPr>
          <p:cNvPr id="14343" name="Rectangle 7"/>
          <p:cNvSpPr/>
          <p:nvPr/>
        </p:nvSpPr>
        <p:spPr>
          <a:xfrm>
            <a:off x="0" y="828675"/>
            <a:ext cx="9144000" cy="0"/>
          </a:xfrm>
          <a:prstGeom prst="rect">
            <a:avLst/>
          </a:prstGeom>
          <a:noFill/>
          <a:ln w="9525">
            <a:noFill/>
          </a:ln>
        </p:spPr>
        <p:txBody>
          <a:bodyPr wrap="none" anchor="ctr" anchorCtr="0">
            <a:spAutoFit/>
          </a:bodyPr>
          <a:lstStyle/>
          <a:p>
            <a:endParaRPr lang="zh-CN" altLang="en-US" dirty="0">
              <a:latin typeface="Arial" panose="020B0604020202020204" pitchFamily="34" charset="0"/>
            </a:endParaRPr>
          </a:p>
        </p:txBody>
      </p:sp>
      <p:pic>
        <p:nvPicPr>
          <p:cNvPr id="138248" name="Picture 8"/>
          <p:cNvPicPr/>
          <p:nvPr/>
        </p:nvPicPr>
        <p:blipFill>
          <a:blip r:embed="rId6"/>
          <a:stretch>
            <a:fillRect/>
          </a:stretch>
        </p:blipFill>
        <p:spPr>
          <a:xfrm>
            <a:off x="4572000" y="4724400"/>
            <a:ext cx="1817688" cy="889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8248"/>
                                        </p:tgtEl>
                                        <p:attrNameLst>
                                          <p:attrName>style.visibility</p:attrName>
                                        </p:attrNameLst>
                                      </p:cBhvr>
                                      <p:to>
                                        <p:strVal val="visible"/>
                                      </p:to>
                                    </p:set>
                                    <p:animEffect transition="in" filter="wipe(left)">
                                      <p:cBhvr>
                                        <p:cTn id="7" dur="500"/>
                                        <p:tgtEl>
                                          <p:spTgt spid="13824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8246"/>
                                        </p:tgtEl>
                                        <p:attrNameLst>
                                          <p:attrName>style.visibility</p:attrName>
                                        </p:attrNameLst>
                                      </p:cBhvr>
                                      <p:to>
                                        <p:strVal val="visible"/>
                                      </p:to>
                                    </p:set>
                                    <p:animEffect transition="in" filter="wipe(left)">
                                      <p:cBhvr>
                                        <p:cTn id="11" dur="500"/>
                                        <p:tgtEl>
                                          <p:spTgt spid="138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p:cNvSpPr>
          <p:nvPr>
            <p:ph type="title"/>
          </p:nvPr>
        </p:nvSpPr>
        <p:spPr>
          <a:xfrm>
            <a:off x="774439" y="228600"/>
            <a:ext cx="8540750" cy="1143000"/>
          </a:xfrm>
        </p:spPr>
        <p:txBody>
          <a:bodyPr vert="horz" wrap="square" lIns="91440" tIns="45720" rIns="91440" bIns="45720" anchor="t" anchorCtr="0"/>
          <a:lstStyle/>
          <a:p>
            <a:pPr eaLnBrk="1" hangingPunct="1"/>
            <a:r>
              <a:rPr lang="en-US" altLang="zh-CN" b="1" dirty="0">
                <a:solidFill>
                  <a:schemeClr val="tx1"/>
                </a:solidFill>
                <a:latin typeface="楷体_GB2312" pitchFamily="49" charset="-122"/>
                <a:ea typeface="楷体_GB2312" pitchFamily="49" charset="-122"/>
              </a:rPr>
              <a:t> </a:t>
            </a:r>
            <a:r>
              <a:rPr lang="zh-CN" altLang="en-US" b="1" dirty="0">
                <a:solidFill>
                  <a:schemeClr val="tx1"/>
                </a:solidFill>
                <a:latin typeface="楷体_GB2312" pitchFamily="49" charset="-122"/>
                <a:ea typeface="楷体_GB2312" pitchFamily="49" charset="-122"/>
              </a:rPr>
              <a:t>双目立体成象 </a:t>
            </a:r>
          </a:p>
        </p:txBody>
      </p:sp>
      <p:sp>
        <p:nvSpPr>
          <p:cNvPr id="15363" name="Rectangle 3"/>
          <p:cNvSpPr>
            <a:spLocks noGrp="1"/>
          </p:cNvSpPr>
          <p:nvPr>
            <p:ph idx="1"/>
          </p:nvPr>
        </p:nvSpPr>
        <p:spPr>
          <a:xfrm>
            <a:off x="609600" y="1371600"/>
            <a:ext cx="8153400" cy="4498975"/>
          </a:xfrm>
        </p:spPr>
        <p:txBody>
          <a:bodyPr vert="horz" wrap="square" lIns="91440" tIns="45720" rIns="91440" bIns="45720" anchor="t" anchorCtr="0">
            <a:normAutofit lnSpcReduction="10000"/>
          </a:bodyPr>
          <a:lstStyle/>
          <a:p>
            <a:pPr eaLnBrk="1" hangingPunct="1">
              <a:lnSpc>
                <a:spcPct val="90000"/>
              </a:lnSpc>
            </a:pPr>
            <a:r>
              <a:rPr lang="zh-CN" altLang="en-US" dirty="0">
                <a:latin typeface="楷体_GB2312" pitchFamily="49" charset="-122"/>
                <a:ea typeface="楷体_GB2312" pitchFamily="49" charset="-122"/>
              </a:rPr>
              <a:t>我们将场景中同一点在两个不同图像中的投影点称为</a:t>
            </a:r>
            <a:r>
              <a:rPr lang="zh-CN" altLang="en-US" dirty="0">
                <a:solidFill>
                  <a:srgbClr val="FF0000"/>
                </a:solidFill>
                <a:latin typeface="楷体_GB2312" pitchFamily="49" charset="-122"/>
                <a:ea typeface="楷体_GB2312" pitchFamily="49" charset="-122"/>
              </a:rPr>
              <a:t>共轭对</a:t>
            </a:r>
            <a:endParaRPr lang="zh-CN" altLang="en-US" dirty="0">
              <a:latin typeface="楷体_GB2312" pitchFamily="49" charset="-122"/>
              <a:ea typeface="楷体_GB2312" pitchFamily="49" charset="-122"/>
            </a:endParaRPr>
          </a:p>
          <a:p>
            <a:pPr eaLnBrk="1" hangingPunct="1">
              <a:lnSpc>
                <a:spcPct val="90000"/>
              </a:lnSpc>
            </a:pPr>
            <a:r>
              <a:rPr lang="zh-CN" altLang="en-US" dirty="0">
                <a:latin typeface="楷体_GB2312" pitchFamily="49" charset="-122"/>
                <a:ea typeface="楷体_GB2312" pitchFamily="49" charset="-122"/>
              </a:rPr>
              <a:t>其中的一个投影点是另一个投影点的</a:t>
            </a:r>
            <a:r>
              <a:rPr lang="zh-CN" altLang="en-US" dirty="0">
                <a:solidFill>
                  <a:srgbClr val="FF0000"/>
                </a:solidFill>
                <a:latin typeface="楷体_GB2312" pitchFamily="49" charset="-122"/>
                <a:ea typeface="楷体_GB2312" pitchFamily="49" charset="-122"/>
              </a:rPr>
              <a:t>对应</a:t>
            </a:r>
            <a:r>
              <a:rPr lang="en-US" altLang="zh-CN" dirty="0">
                <a:solidFill>
                  <a:srgbClr val="FF0000"/>
                </a:solidFill>
                <a:latin typeface="楷体_GB2312" pitchFamily="49" charset="-122"/>
                <a:ea typeface="楷体_GB2312" pitchFamily="49" charset="-122"/>
              </a:rPr>
              <a:t>(correspondence)</a:t>
            </a:r>
          </a:p>
          <a:p>
            <a:pPr eaLnBrk="1" hangingPunct="1">
              <a:lnSpc>
                <a:spcPct val="90000"/>
              </a:lnSpc>
            </a:pPr>
            <a:r>
              <a:rPr lang="zh-CN" altLang="en-US" dirty="0">
                <a:latin typeface="楷体_GB2312" pitchFamily="49" charset="-122"/>
                <a:ea typeface="楷体_GB2312" pitchFamily="49" charset="-122"/>
              </a:rPr>
              <a:t>两幅图像重叠时的共轭对点的位置之差</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共轭对点之间的距离</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称为</a:t>
            </a:r>
            <a:r>
              <a:rPr lang="zh-CN" altLang="en-US" dirty="0">
                <a:solidFill>
                  <a:srgbClr val="FF0000"/>
                </a:solidFill>
                <a:latin typeface="楷体_GB2312" pitchFamily="49" charset="-122"/>
                <a:ea typeface="楷体_GB2312" pitchFamily="49" charset="-122"/>
              </a:rPr>
              <a:t>视差</a:t>
            </a:r>
            <a:r>
              <a:rPr lang="en-US" altLang="zh-CN" dirty="0">
                <a:solidFill>
                  <a:srgbClr val="FF0000"/>
                </a:solidFill>
                <a:latin typeface="楷体_GB2312" pitchFamily="49" charset="-122"/>
                <a:ea typeface="楷体_GB2312" pitchFamily="49" charset="-122"/>
              </a:rPr>
              <a:t>(disparity)</a:t>
            </a:r>
            <a:endParaRPr lang="en-US" altLang="zh-CN" dirty="0">
              <a:latin typeface="楷体_GB2312" pitchFamily="49" charset="-122"/>
              <a:ea typeface="楷体_GB2312" pitchFamily="49" charset="-122"/>
            </a:endParaRPr>
          </a:p>
          <a:p>
            <a:pPr eaLnBrk="1" hangingPunct="1">
              <a:lnSpc>
                <a:spcPct val="90000"/>
              </a:lnSpc>
            </a:pPr>
            <a:r>
              <a:rPr lang="zh-CN" altLang="en-US" dirty="0">
                <a:latin typeface="楷体_GB2312" pitchFamily="49" charset="-122"/>
                <a:ea typeface="楷体_GB2312" pitchFamily="49" charset="-122"/>
              </a:rPr>
              <a:t>通过两个摄象机中心并且通过场景特征点的平面称为</a:t>
            </a:r>
            <a:r>
              <a:rPr lang="zh-CN" altLang="en-US" dirty="0">
                <a:solidFill>
                  <a:srgbClr val="FF0000"/>
                </a:solidFill>
                <a:latin typeface="楷体_GB2312" pitchFamily="49" charset="-122"/>
                <a:ea typeface="楷体_GB2312" pitchFamily="49" charset="-122"/>
              </a:rPr>
              <a:t>外极</a:t>
            </a:r>
            <a:r>
              <a:rPr lang="en-US" altLang="zh-CN" dirty="0">
                <a:solidFill>
                  <a:srgbClr val="FF0000"/>
                </a:solidFill>
                <a:latin typeface="楷体_GB2312" pitchFamily="49" charset="-122"/>
                <a:ea typeface="楷体_GB2312" pitchFamily="49" charset="-122"/>
              </a:rPr>
              <a:t>(epipolar)</a:t>
            </a:r>
            <a:r>
              <a:rPr lang="zh-CN" altLang="en-US" dirty="0">
                <a:solidFill>
                  <a:srgbClr val="FF0000"/>
                </a:solidFill>
                <a:latin typeface="楷体_GB2312" pitchFamily="49" charset="-122"/>
                <a:ea typeface="楷体_GB2312" pitchFamily="49" charset="-122"/>
              </a:rPr>
              <a:t>平面</a:t>
            </a:r>
            <a:endParaRPr lang="zh-CN" altLang="en-US" dirty="0">
              <a:latin typeface="楷体_GB2312" pitchFamily="49" charset="-122"/>
              <a:ea typeface="楷体_GB2312" pitchFamily="49" charset="-122"/>
            </a:endParaRPr>
          </a:p>
          <a:p>
            <a:pPr eaLnBrk="1" hangingPunct="1">
              <a:lnSpc>
                <a:spcPct val="90000"/>
              </a:lnSpc>
            </a:pPr>
            <a:r>
              <a:rPr lang="zh-CN" altLang="en-US" dirty="0">
                <a:latin typeface="楷体_GB2312" pitchFamily="49" charset="-122"/>
                <a:ea typeface="楷体_GB2312" pitchFamily="49" charset="-122"/>
              </a:rPr>
              <a:t>外极平面与图像平面的交线称为</a:t>
            </a:r>
            <a:r>
              <a:rPr lang="zh-CN" altLang="en-US" dirty="0">
                <a:solidFill>
                  <a:srgbClr val="FF0000"/>
                </a:solidFill>
                <a:latin typeface="楷体_GB2312" pitchFamily="49" charset="-122"/>
                <a:ea typeface="楷体_GB2312" pitchFamily="49" charset="-122"/>
              </a:rPr>
              <a:t>外极线</a:t>
            </a:r>
            <a:r>
              <a:rPr lang="zh-CN" altLang="en-US" dirty="0">
                <a:latin typeface="楷体_GB2312" pitchFamily="49" charset="-122"/>
                <a:ea typeface="楷体_GB2312" pitchFamily="49" charset="-122"/>
              </a:rPr>
              <a:t>．</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p:txBody>
          <a:bodyPr vert="horz" wrap="square" lIns="91440" tIns="45720" rIns="91440" bIns="45720" anchor="t" anchorCtr="0"/>
          <a:lstStyle/>
          <a:p>
            <a:pPr eaLnBrk="1" hangingPunct="1"/>
            <a:r>
              <a:rPr lang="en-US" altLang="zh-CN" dirty="0">
                <a:solidFill>
                  <a:schemeClr val="tx1"/>
                </a:solidFill>
                <a:latin typeface="楷体_GB2312" pitchFamily="49" charset="-122"/>
                <a:ea typeface="楷体_GB2312" pitchFamily="49" charset="-122"/>
              </a:rPr>
              <a:t> </a:t>
            </a:r>
            <a:r>
              <a:rPr lang="zh-CN" altLang="en-US" b="1" dirty="0">
                <a:solidFill>
                  <a:schemeClr val="tx1"/>
                </a:solidFill>
                <a:latin typeface="楷体_GB2312" pitchFamily="49" charset="-122"/>
                <a:ea typeface="楷体_GB2312" pitchFamily="49" charset="-122"/>
              </a:rPr>
              <a:t>立体成象</a:t>
            </a:r>
            <a:r>
              <a:rPr lang="zh-CN" altLang="en-US" dirty="0">
                <a:solidFill>
                  <a:schemeClr val="tx1"/>
                </a:solidFill>
                <a:latin typeface="楷体_GB2312" pitchFamily="49" charset="-122"/>
                <a:ea typeface="楷体_GB2312" pitchFamily="49" charset="-122"/>
              </a:rPr>
              <a:t> </a:t>
            </a:r>
          </a:p>
        </p:txBody>
      </p:sp>
      <p:pic>
        <p:nvPicPr>
          <p:cNvPr id="16387" name="Picture 3" descr="11"/>
          <p:cNvPicPr>
            <a:picLocks noGrp="1" noChangeAspect="1"/>
          </p:cNvPicPr>
          <p:nvPr>
            <p:ph idx="1"/>
          </p:nvPr>
        </p:nvPicPr>
        <p:blipFill>
          <a:blip r:embed="rId2"/>
          <a:srcRect/>
          <a:stretch>
            <a:fillRect/>
          </a:stretch>
        </p:blipFill>
        <p:spPr>
          <a:xfrm>
            <a:off x="827088" y="1371600"/>
            <a:ext cx="7561262" cy="4332288"/>
          </a:xfrm>
        </p:spPr>
      </p:pic>
      <p:sp>
        <p:nvSpPr>
          <p:cNvPr id="2" name="文本框 1"/>
          <p:cNvSpPr txBox="1"/>
          <p:nvPr/>
        </p:nvSpPr>
        <p:spPr>
          <a:xfrm>
            <a:off x="5581015" y="5930900"/>
            <a:ext cx="2240280" cy="368300"/>
          </a:xfrm>
          <a:prstGeom prst="rect">
            <a:avLst/>
          </a:prstGeom>
          <a:noFill/>
        </p:spPr>
        <p:txBody>
          <a:bodyPr wrap="none" rtlCol="0" anchor="t">
            <a:spAutoFit/>
          </a:bodyPr>
          <a:lstStyle/>
          <a:p>
            <a:r>
              <a:rPr lang="zh-CN" altLang="en-US"/>
              <a:t>如何获取深度信息？</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p:cNvSpPr>
          <p:nvPr>
            <p:ph type="title"/>
          </p:nvPr>
        </p:nvSpPr>
        <p:spPr/>
        <p:txBody>
          <a:bodyPr vert="horz" wrap="square" lIns="91440" tIns="45720" rIns="91440" bIns="45720" anchor="t" anchorCtr="0"/>
          <a:lstStyle/>
          <a:p>
            <a:pPr eaLnBrk="1" hangingPunct="1"/>
            <a:r>
              <a:rPr lang="en-US" altLang="zh-CN" dirty="0">
                <a:solidFill>
                  <a:schemeClr val="tx1"/>
                </a:solidFill>
                <a:latin typeface="楷体_GB2312" pitchFamily="49" charset="-122"/>
                <a:ea typeface="楷体_GB2312" pitchFamily="49" charset="-122"/>
              </a:rPr>
              <a:t> </a:t>
            </a:r>
            <a:r>
              <a:rPr lang="zh-CN" altLang="en-US" b="1" dirty="0">
                <a:solidFill>
                  <a:schemeClr val="tx1"/>
                </a:solidFill>
                <a:latin typeface="楷体_GB2312" pitchFamily="49" charset="-122"/>
                <a:ea typeface="楷体_GB2312" pitchFamily="49" charset="-122"/>
              </a:rPr>
              <a:t>立体成象</a:t>
            </a:r>
            <a:r>
              <a:rPr lang="zh-CN" altLang="en-US" dirty="0">
                <a:solidFill>
                  <a:schemeClr val="tx1"/>
                </a:solidFill>
                <a:latin typeface="楷体_GB2312" pitchFamily="49" charset="-122"/>
                <a:ea typeface="楷体_GB2312" pitchFamily="49" charset="-122"/>
              </a:rPr>
              <a:t> </a:t>
            </a:r>
          </a:p>
        </p:txBody>
      </p:sp>
      <p:graphicFrame>
        <p:nvGraphicFramePr>
          <p:cNvPr id="1026" name="Object 3"/>
          <p:cNvGraphicFramePr/>
          <p:nvPr/>
        </p:nvGraphicFramePr>
        <p:xfrm>
          <a:off x="1763713" y="2178050"/>
          <a:ext cx="1079500" cy="946150"/>
        </p:xfrm>
        <a:graphic>
          <a:graphicData uri="http://schemas.openxmlformats.org/presentationml/2006/ole">
            <mc:AlternateContent xmlns:mc="http://schemas.openxmlformats.org/markup-compatibility/2006">
              <mc:Choice xmlns:v="urn:schemas-microsoft-com:vml" Requires="v">
                <p:oleObj spid="_x0000_s3097" r:id="rId3" imgW="469900" imgH="406400" progId="Equation.3">
                  <p:embed/>
                </p:oleObj>
              </mc:Choice>
              <mc:Fallback>
                <p:oleObj r:id="rId3" imgW="469900" imgH="406400" progId="Equation.3">
                  <p:embed/>
                  <p:pic>
                    <p:nvPicPr>
                      <p:cNvPr id="0" name="图片 3076"/>
                      <p:cNvPicPr/>
                      <p:nvPr/>
                    </p:nvPicPr>
                    <p:blipFill>
                      <a:blip r:embed="rId4"/>
                      <a:stretch>
                        <a:fillRect/>
                      </a:stretch>
                    </p:blipFill>
                    <p:spPr>
                      <a:xfrm>
                        <a:off x="1763713" y="2178050"/>
                        <a:ext cx="1079500" cy="946150"/>
                      </a:xfrm>
                      <a:prstGeom prst="rect">
                        <a:avLst/>
                      </a:prstGeom>
                      <a:noFill/>
                      <a:ln w="38100">
                        <a:noFill/>
                        <a:miter/>
                      </a:ln>
                    </p:spPr>
                  </p:pic>
                </p:oleObj>
              </mc:Fallback>
            </mc:AlternateContent>
          </a:graphicData>
        </a:graphic>
      </p:graphicFrame>
      <p:sp>
        <p:nvSpPr>
          <p:cNvPr id="1030" name="Rectangle 4"/>
          <p:cNvSpPr/>
          <p:nvPr/>
        </p:nvSpPr>
        <p:spPr>
          <a:xfrm>
            <a:off x="0" y="3224213"/>
            <a:ext cx="9144000" cy="0"/>
          </a:xfrm>
          <a:prstGeom prst="rect">
            <a:avLst/>
          </a:prstGeom>
          <a:noFill/>
          <a:ln w="9525">
            <a:noFill/>
          </a:ln>
        </p:spPr>
        <p:txBody>
          <a:bodyPr wrap="none" anchor="ctr" anchorCtr="0">
            <a:spAutoFit/>
          </a:bodyPr>
          <a:lstStyle/>
          <a:p>
            <a:endParaRPr lang="zh-CN" altLang="en-US" dirty="0">
              <a:latin typeface="Arial" panose="020B0604020202020204" pitchFamily="34" charset="0"/>
            </a:endParaRPr>
          </a:p>
        </p:txBody>
      </p:sp>
      <p:graphicFrame>
        <p:nvGraphicFramePr>
          <p:cNvPr id="1027" name="Object 5"/>
          <p:cNvGraphicFramePr/>
          <p:nvPr/>
        </p:nvGraphicFramePr>
        <p:xfrm>
          <a:off x="3563620" y="2184718"/>
          <a:ext cx="1655763" cy="938212"/>
        </p:xfrm>
        <a:graphic>
          <a:graphicData uri="http://schemas.openxmlformats.org/presentationml/2006/ole">
            <mc:AlternateContent xmlns:mc="http://schemas.openxmlformats.org/markup-compatibility/2006">
              <mc:Choice xmlns:v="urn:schemas-microsoft-com:vml" Requires="v">
                <p:oleObj spid="_x0000_s3098" r:id="rId5" imgW="723900" imgH="406400" progId="Equation.3">
                  <p:embed/>
                </p:oleObj>
              </mc:Choice>
              <mc:Fallback>
                <p:oleObj r:id="rId5" imgW="723900" imgH="406400" progId="Equation.3">
                  <p:embed/>
                  <p:pic>
                    <p:nvPicPr>
                      <p:cNvPr id="0" name="图片 3077"/>
                      <p:cNvPicPr/>
                      <p:nvPr/>
                    </p:nvPicPr>
                    <p:blipFill>
                      <a:blip r:embed="rId6"/>
                      <a:stretch>
                        <a:fillRect/>
                      </a:stretch>
                    </p:blipFill>
                    <p:spPr>
                      <a:xfrm>
                        <a:off x="3563620" y="2184718"/>
                        <a:ext cx="1655763" cy="938212"/>
                      </a:xfrm>
                      <a:prstGeom prst="rect">
                        <a:avLst/>
                      </a:prstGeom>
                      <a:noFill/>
                      <a:ln w="38100">
                        <a:noFill/>
                        <a:miter/>
                      </a:ln>
                    </p:spPr>
                  </p:pic>
                </p:oleObj>
              </mc:Fallback>
            </mc:AlternateContent>
          </a:graphicData>
        </a:graphic>
      </p:graphicFrame>
      <p:sp>
        <p:nvSpPr>
          <p:cNvPr id="1031" name="Rectangle 6"/>
          <p:cNvSpPr/>
          <p:nvPr/>
        </p:nvSpPr>
        <p:spPr>
          <a:xfrm>
            <a:off x="0" y="3214688"/>
            <a:ext cx="9144000" cy="0"/>
          </a:xfrm>
          <a:prstGeom prst="rect">
            <a:avLst/>
          </a:prstGeom>
          <a:noFill/>
          <a:ln w="9525">
            <a:noFill/>
          </a:ln>
        </p:spPr>
        <p:txBody>
          <a:bodyPr wrap="none" anchor="ctr" anchorCtr="0">
            <a:spAutoFit/>
          </a:bodyPr>
          <a:lstStyle/>
          <a:p>
            <a:endParaRPr lang="zh-CN" altLang="en-US" dirty="0">
              <a:latin typeface="Arial" panose="020B0604020202020204" pitchFamily="34" charset="0"/>
            </a:endParaRPr>
          </a:p>
        </p:txBody>
      </p:sp>
      <p:graphicFrame>
        <p:nvGraphicFramePr>
          <p:cNvPr id="1028" name="Object 7"/>
          <p:cNvGraphicFramePr/>
          <p:nvPr/>
        </p:nvGraphicFramePr>
        <p:xfrm>
          <a:off x="3203575" y="4029075"/>
          <a:ext cx="1512888" cy="895350"/>
        </p:xfrm>
        <a:graphic>
          <a:graphicData uri="http://schemas.openxmlformats.org/presentationml/2006/ole">
            <mc:AlternateContent xmlns:mc="http://schemas.openxmlformats.org/markup-compatibility/2006">
              <mc:Choice xmlns:v="urn:schemas-microsoft-com:vml" Requires="v">
                <p:oleObj spid="_x0000_s3099" r:id="rId7" imgW="723900" imgH="431800" progId="Equation.3">
                  <p:embed/>
                </p:oleObj>
              </mc:Choice>
              <mc:Fallback>
                <p:oleObj r:id="rId7" imgW="723900" imgH="431800" progId="Equation.3">
                  <p:embed/>
                  <p:pic>
                    <p:nvPicPr>
                      <p:cNvPr id="0" name="图片 3078"/>
                      <p:cNvPicPr/>
                      <p:nvPr/>
                    </p:nvPicPr>
                    <p:blipFill>
                      <a:blip r:embed="rId8"/>
                      <a:stretch>
                        <a:fillRect/>
                      </a:stretch>
                    </p:blipFill>
                    <p:spPr>
                      <a:xfrm>
                        <a:off x="3203575" y="4029075"/>
                        <a:ext cx="1512888" cy="895350"/>
                      </a:xfrm>
                      <a:prstGeom prst="rect">
                        <a:avLst/>
                      </a:prstGeom>
                      <a:noFill/>
                      <a:ln w="38100">
                        <a:noFill/>
                        <a:miter/>
                      </a:ln>
                    </p:spPr>
                  </p:pic>
                </p:oleObj>
              </mc:Fallback>
            </mc:AlternateContent>
          </a:graphicData>
        </a:graphic>
      </p:graphicFrame>
      <p:sp>
        <p:nvSpPr>
          <p:cNvPr id="1032" name="Text Box 8"/>
          <p:cNvSpPr txBox="1"/>
          <p:nvPr/>
        </p:nvSpPr>
        <p:spPr>
          <a:xfrm>
            <a:off x="827088" y="1524000"/>
            <a:ext cx="4392612" cy="519113"/>
          </a:xfrm>
          <a:prstGeom prst="rect">
            <a:avLst/>
          </a:prstGeom>
          <a:noFill/>
          <a:ln w="9525">
            <a:noFill/>
          </a:ln>
        </p:spPr>
        <p:txBody>
          <a:bodyPr>
            <a:spAutoFit/>
          </a:bodyPr>
          <a:lstStyle/>
          <a:p>
            <a:r>
              <a:rPr lang="zh-CN" altLang="en-US" sz="2800" b="1" dirty="0">
                <a:latin typeface="楷体_GB2312" pitchFamily="49" charset="-122"/>
              </a:rPr>
              <a:t>由相似三角形可得</a:t>
            </a:r>
          </a:p>
        </p:txBody>
      </p:sp>
      <p:sp>
        <p:nvSpPr>
          <p:cNvPr id="1033" name="Text Box 9"/>
          <p:cNvSpPr txBox="1"/>
          <p:nvPr/>
        </p:nvSpPr>
        <p:spPr>
          <a:xfrm>
            <a:off x="827088" y="3324225"/>
            <a:ext cx="3384550" cy="519113"/>
          </a:xfrm>
          <a:prstGeom prst="rect">
            <a:avLst/>
          </a:prstGeom>
          <a:noFill/>
          <a:ln w="9525">
            <a:noFill/>
          </a:ln>
        </p:spPr>
        <p:txBody>
          <a:bodyPr>
            <a:spAutoFit/>
          </a:bodyPr>
          <a:lstStyle/>
          <a:p>
            <a:r>
              <a:rPr lang="zh-CN" altLang="en-US" sz="2800" b="1" dirty="0">
                <a:latin typeface="楷体_GB2312" pitchFamily="49" charset="-122"/>
              </a:rPr>
              <a:t>合并两项，可得</a:t>
            </a:r>
          </a:p>
        </p:txBody>
      </p:sp>
      <p:sp>
        <p:nvSpPr>
          <p:cNvPr id="1034" name="Text Box 10"/>
          <p:cNvSpPr txBox="1"/>
          <p:nvPr/>
        </p:nvSpPr>
        <p:spPr>
          <a:xfrm>
            <a:off x="827088" y="5080000"/>
            <a:ext cx="4681537" cy="519113"/>
          </a:xfrm>
          <a:prstGeom prst="rect">
            <a:avLst/>
          </a:prstGeom>
          <a:noFill/>
          <a:ln w="9525">
            <a:noFill/>
          </a:ln>
        </p:spPr>
        <p:txBody>
          <a:bodyPr>
            <a:spAutoFit/>
          </a:bodyPr>
          <a:lstStyle/>
          <a:p>
            <a:r>
              <a:rPr lang="en-US" altLang="zh-CN" sz="2800" b="1" dirty="0">
                <a:latin typeface="楷体_GB2312" pitchFamily="49" charset="-122"/>
              </a:rPr>
              <a:t>F</a:t>
            </a:r>
            <a:r>
              <a:rPr lang="zh-CN" altLang="en-US" sz="2800" b="1" dirty="0">
                <a:latin typeface="楷体_GB2312" pitchFamily="49" charset="-122"/>
              </a:rPr>
              <a:t>是焦距，</a:t>
            </a:r>
            <a:r>
              <a:rPr lang="en-US" altLang="zh-CN" sz="2800" b="1" dirty="0">
                <a:latin typeface="楷体_GB2312" pitchFamily="49" charset="-122"/>
              </a:rPr>
              <a:t>B</a:t>
            </a:r>
            <a:r>
              <a:rPr lang="zh-CN" altLang="en-US" sz="2800" b="1" dirty="0">
                <a:latin typeface="楷体_GB2312" pitchFamily="49" charset="-122"/>
              </a:rPr>
              <a:t>是基线距离</a:t>
            </a:r>
          </a:p>
        </p:txBody>
      </p:sp>
      <p:sp>
        <p:nvSpPr>
          <p:cNvPr id="11" name="Text Box 43"/>
          <p:cNvSpPr txBox="1"/>
          <p:nvPr/>
        </p:nvSpPr>
        <p:spPr>
          <a:xfrm>
            <a:off x="5329947" y="3594735"/>
            <a:ext cx="2033588" cy="822325"/>
          </a:xfrm>
          <a:prstGeom prst="rect">
            <a:avLst/>
          </a:prstGeom>
          <a:noFill/>
          <a:ln w="12700">
            <a:noFill/>
          </a:ln>
        </p:spPr>
        <p:txBody>
          <a:bodyPr wrap="none">
            <a:spAutoFit/>
          </a:bodyPr>
          <a:lstStyle/>
          <a:p>
            <a:pPr eaLnBrk="0" hangingPunct="0"/>
            <a:r>
              <a:rPr lang="zh-CN" altLang="en-US" sz="2400" b="1" dirty="0">
                <a:latin typeface="楷体_GB2312" pitchFamily="49" charset="-122"/>
              </a:rPr>
              <a:t>视差</a:t>
            </a:r>
            <a:r>
              <a:rPr lang="en-US" altLang="zh-CN" sz="2400" b="1" dirty="0">
                <a:latin typeface="楷体_GB2312" pitchFamily="49" charset="-122"/>
              </a:rPr>
              <a:t>: </a:t>
            </a:r>
          </a:p>
          <a:p>
            <a:pPr eaLnBrk="0" hangingPunct="0"/>
            <a:r>
              <a:rPr lang="en-US" altLang="zh-CN" sz="2400" b="1" dirty="0">
                <a:latin typeface="楷体_GB2312" pitchFamily="49" charset="-122"/>
              </a:rPr>
              <a:t>dx = x</a:t>
            </a:r>
            <a:r>
              <a:rPr lang="en-US" altLang="zh-CN" sz="2400" b="1" baseline="-20000" dirty="0">
                <a:latin typeface="楷体_GB2312" pitchFamily="49" charset="-122"/>
              </a:rPr>
              <a:t>r</a:t>
            </a:r>
            <a:r>
              <a:rPr lang="en-US" altLang="zh-CN" sz="2400" b="1" dirty="0">
                <a:latin typeface="楷体_GB2312" pitchFamily="49" charset="-122"/>
              </a:rPr>
              <a:t> - x</a:t>
            </a:r>
            <a:r>
              <a:rPr lang="en-US" altLang="zh-CN" sz="2400" b="1" baseline="-20000" dirty="0">
                <a:latin typeface="楷体_GB2312" pitchFamily="49" charset="-122"/>
              </a:rPr>
              <a:t>l </a:t>
            </a:r>
            <a:endParaRPr lang="en-US" altLang="zh-CN" sz="2400" b="1" dirty="0">
              <a:latin typeface="楷体_GB2312" pitchFamily="49" charset="-122"/>
            </a:endParaRPr>
          </a:p>
        </p:txBody>
      </p:sp>
      <p:graphicFrame>
        <p:nvGraphicFramePr>
          <p:cNvPr id="12" name="Object 42"/>
          <p:cNvGraphicFramePr/>
          <p:nvPr/>
        </p:nvGraphicFramePr>
        <p:xfrm>
          <a:off x="5508541" y="4845712"/>
          <a:ext cx="1676400" cy="754062"/>
        </p:xfrm>
        <a:graphic>
          <a:graphicData uri="http://schemas.openxmlformats.org/presentationml/2006/ole">
            <mc:AlternateContent xmlns:mc="http://schemas.openxmlformats.org/markup-compatibility/2006">
              <mc:Choice xmlns:v="urn:schemas-microsoft-com:vml" Requires="v">
                <p:oleObj spid="_x0000_s3100" r:id="rId9" imgW="875665" imgH="393700" progId="Equation.3">
                  <p:embed/>
                </p:oleObj>
              </mc:Choice>
              <mc:Fallback>
                <p:oleObj r:id="rId9" imgW="875665" imgH="393700" progId="Equation.3">
                  <p:embed/>
                  <p:pic>
                    <p:nvPicPr>
                      <p:cNvPr id="0" name="Object 42"/>
                      <p:cNvPicPr/>
                      <p:nvPr/>
                    </p:nvPicPr>
                    <p:blipFill>
                      <a:blip r:embed="rId10"/>
                      <a:stretch>
                        <a:fillRect/>
                      </a:stretch>
                    </p:blipFill>
                    <p:spPr>
                      <a:xfrm>
                        <a:off x="5508541" y="4845712"/>
                        <a:ext cx="1676400" cy="754062"/>
                      </a:xfrm>
                      <a:prstGeom prst="rect">
                        <a:avLst/>
                      </a:prstGeom>
                      <a:solidFill>
                        <a:srgbClr val="FF99CC"/>
                      </a:solidFill>
                      <a:ln w="38100">
                        <a:noFill/>
                        <a:miter/>
                      </a:ln>
                    </p:spPr>
                  </p:pic>
                </p:oleObj>
              </mc:Fallback>
            </mc:AlternateContent>
          </a:graphicData>
        </a:graphic>
      </p:graphicFrame>
      <p:sp>
        <p:nvSpPr>
          <p:cNvPr id="13" name="Text Box 26"/>
          <p:cNvSpPr txBox="1"/>
          <p:nvPr/>
        </p:nvSpPr>
        <p:spPr>
          <a:xfrm>
            <a:off x="5364634" y="4332923"/>
            <a:ext cx="1219200" cy="1015663"/>
          </a:xfrm>
          <a:prstGeom prst="rect">
            <a:avLst/>
          </a:prstGeom>
          <a:noFill/>
          <a:ln w="12700">
            <a:noFill/>
          </a:ln>
        </p:spPr>
        <p:txBody>
          <a:bodyPr>
            <a:spAutoFit/>
          </a:bodyPr>
          <a:lstStyle/>
          <a:p>
            <a:pPr eaLnBrk="0" hangingPunct="0">
              <a:spcBef>
                <a:spcPct val="50000"/>
              </a:spcBef>
            </a:pPr>
            <a:r>
              <a:rPr lang="zh-CN" altLang="en-US" sz="2400" b="1" dirty="0">
                <a:latin typeface="楷体_GB2312" pitchFamily="49" charset="-122"/>
              </a:rPr>
              <a:t>景深</a:t>
            </a:r>
          </a:p>
          <a:p>
            <a:pPr eaLnBrk="0" hangingPunct="0">
              <a:spcBef>
                <a:spcPct val="50000"/>
              </a:spcBef>
            </a:pPr>
            <a:endParaRPr lang="en-US" altLang="zh-CN" sz="2400" b="1" dirty="0">
              <a:latin typeface="楷体_GB2312" pitchFamily="49" charset="-122"/>
            </a:endParaRPr>
          </a:p>
        </p:txBody>
      </p:sp>
      <p:pic>
        <p:nvPicPr>
          <p:cNvPr id="16387" name="Picture 3" descr="11"/>
          <p:cNvPicPr>
            <a:picLocks noGrp="1" noChangeAspect="1"/>
          </p:cNvPicPr>
          <p:nvPr>
            <p:ph idx="1"/>
          </p:nvPr>
        </p:nvPicPr>
        <p:blipFill>
          <a:blip r:embed="rId11"/>
          <a:srcRect l="49148"/>
          <a:stretch>
            <a:fillRect/>
          </a:stretch>
        </p:blipFill>
        <p:spPr>
          <a:xfrm>
            <a:off x="6355715" y="1154430"/>
            <a:ext cx="2074545" cy="2338070"/>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普通摄像头</a:t>
            </a:r>
          </a:p>
        </p:txBody>
      </p:sp>
      <p:sp>
        <p:nvSpPr>
          <p:cNvPr id="3" name="内容占位符 2"/>
          <p:cNvSpPr>
            <a:spLocks noGrp="1"/>
          </p:cNvSpPr>
          <p:nvPr>
            <p:ph idx="1"/>
          </p:nvPr>
        </p:nvSpPr>
        <p:spPr/>
        <p:txBody>
          <a:bodyPr/>
          <a:lstStyle/>
          <a:p>
            <a:r>
              <a:rPr lang="en-US" altLang="zh-CN"/>
              <a:t>F, B</a:t>
            </a:r>
            <a:r>
              <a:rPr lang="zh-CN" altLang="en-US"/>
              <a:t>的误差会传给立体成像。由于厂家加工误差，摄像机参数</a:t>
            </a:r>
            <a:r>
              <a:rPr lang="zh-CN" altLang="en-US">
                <a:sym typeface="+mn-ea"/>
              </a:rPr>
              <a:t>一般需要标定。</a:t>
            </a:r>
          </a:p>
          <a:p>
            <a:endParaRPr lang="zh-CN" altLang="en-US"/>
          </a:p>
          <a:p>
            <a:r>
              <a:rPr lang="zh-CN" altLang="en-US"/>
              <a:t>摄像机标定（</a:t>
            </a:r>
            <a:r>
              <a:rPr lang="en-US" altLang="zh-CN"/>
              <a:t>Camera Calibration</a:t>
            </a:r>
            <a:r>
              <a:rPr lang="zh-CN" altLang="en-US"/>
              <a:t>）</a:t>
            </a:r>
          </a:p>
        </p:txBody>
      </p:sp>
      <p:sp>
        <p:nvSpPr>
          <p:cNvPr id="4" name="灯片编号占位符 3"/>
          <p:cNvSpPr>
            <a:spLocks noGrp="1"/>
          </p:cNvSpPr>
          <p:nvPr>
            <p:ph type="sldNum" sz="quarter" idx="12"/>
          </p:nvPr>
        </p:nvSpPr>
        <p:spPr/>
        <p:txBody>
          <a:bodyPr/>
          <a:lstStyle/>
          <a:p>
            <a:fld id="{54DA8740-04C3-4D9C-9880-E3F61E3A801B}" type="slidenum">
              <a:rPr lang="zh-CN" altLang="en-US" smtClean="0"/>
              <a:t>16</a:t>
            </a:fld>
            <a:endParaRPr lang="zh-CN"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成像回顾</a:t>
            </a:r>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t>17</a:t>
            </a:fld>
            <a:endParaRPr lang="zh-CN" altLang="en-US" dirty="0"/>
          </a:p>
        </p:txBody>
      </p:sp>
      <p:pic>
        <p:nvPicPr>
          <p:cNvPr id="100" name="图片 99"/>
          <p:cNvPicPr>
            <a:picLocks noChangeAspect="1"/>
          </p:cNvPicPr>
          <p:nvPr>
            <p:custDataLst>
              <p:tags r:id="rId1"/>
            </p:custDataLst>
          </p:nvPr>
        </p:nvPicPr>
        <p:blipFill>
          <a:blip r:embed="rId3"/>
          <a:srcRect b="5851"/>
          <a:stretch>
            <a:fillRect/>
          </a:stretch>
        </p:blipFill>
        <p:spPr>
          <a:xfrm>
            <a:off x="269875" y="956945"/>
            <a:ext cx="8260715" cy="5541010"/>
          </a:xfrm>
          <a:prstGeom prst="rect">
            <a:avLst/>
          </a:prstGeom>
          <a:noFill/>
          <a:ln w="9525">
            <a:noFill/>
          </a:ln>
        </p:spPr>
      </p:pic>
      <p:cxnSp>
        <p:nvCxnSpPr>
          <p:cNvPr id="5" name="直接连接符 4"/>
          <p:cNvCxnSpPr/>
          <p:nvPr/>
        </p:nvCxnSpPr>
        <p:spPr>
          <a:xfrm>
            <a:off x="4277995" y="6256020"/>
            <a:ext cx="398907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直接连接符 5"/>
          <p:cNvCxnSpPr/>
          <p:nvPr/>
        </p:nvCxnSpPr>
        <p:spPr>
          <a:xfrm>
            <a:off x="4277995" y="5244465"/>
            <a:ext cx="398907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直接连接符 6"/>
          <p:cNvCxnSpPr/>
          <p:nvPr/>
        </p:nvCxnSpPr>
        <p:spPr>
          <a:xfrm>
            <a:off x="4277995" y="4897755"/>
            <a:ext cx="398907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8" name="直接连接符 7"/>
          <p:cNvCxnSpPr/>
          <p:nvPr/>
        </p:nvCxnSpPr>
        <p:spPr>
          <a:xfrm>
            <a:off x="4277995" y="4551045"/>
            <a:ext cx="3989070" cy="0"/>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世界坐标</a:t>
            </a:r>
            <a:r>
              <a:rPr lang="en-US" altLang="zh-CN"/>
              <a:t>-&gt;</a:t>
            </a:r>
            <a:r>
              <a:rPr lang="zh-CN" altLang="en-US"/>
              <a:t>相机坐标</a:t>
            </a:r>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t>18</a:t>
            </a:fld>
            <a:endParaRPr lang="zh-CN" altLang="en-US" dirty="0"/>
          </a:p>
        </p:txBody>
      </p:sp>
      <p:pic>
        <p:nvPicPr>
          <p:cNvPr id="101" name="图片 100"/>
          <p:cNvPicPr/>
          <p:nvPr/>
        </p:nvPicPr>
        <p:blipFill>
          <a:blip r:embed="rId2"/>
          <a:stretch>
            <a:fillRect/>
          </a:stretch>
        </p:blipFill>
        <p:spPr>
          <a:xfrm>
            <a:off x="0" y="1367163"/>
            <a:ext cx="9144000" cy="5107925"/>
          </a:xfrm>
          <a:prstGeom prst="rect">
            <a:avLst/>
          </a:prstGeom>
          <a:noFill/>
          <a:ln w="9525">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相机坐标</a:t>
            </a:r>
            <a:r>
              <a:rPr lang="en-US" altLang="zh-CN">
                <a:sym typeface="+mn-ea"/>
              </a:rPr>
              <a:t>-&gt;</a:t>
            </a:r>
            <a:r>
              <a:rPr lang="zh-CN" altLang="en-US">
                <a:sym typeface="+mn-ea"/>
              </a:rPr>
              <a:t>图像坐标</a:t>
            </a:r>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t>19</a:t>
            </a:fld>
            <a:endParaRPr lang="zh-CN" altLang="en-US" dirty="0"/>
          </a:p>
        </p:txBody>
      </p:sp>
      <p:pic>
        <p:nvPicPr>
          <p:cNvPr id="102" name="图片 101"/>
          <p:cNvPicPr>
            <a:picLocks noChangeAspect="1"/>
          </p:cNvPicPr>
          <p:nvPr/>
        </p:nvPicPr>
        <p:blipFill>
          <a:blip r:embed="rId2"/>
          <a:stretch>
            <a:fillRect/>
          </a:stretch>
        </p:blipFill>
        <p:spPr>
          <a:xfrm>
            <a:off x="698500" y="1615440"/>
            <a:ext cx="7378065" cy="4528820"/>
          </a:xfrm>
          <a:prstGeom prst="rect">
            <a:avLst/>
          </a:prstGeom>
          <a:noFill/>
          <a:ln w="9525">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1517" y="4080977"/>
            <a:ext cx="7929000" cy="660590"/>
          </a:xfrm>
        </p:spPr>
        <p:txBody>
          <a:bodyPr/>
          <a:lstStyle/>
          <a:p>
            <a:r>
              <a:rPr lang="en-US" dirty="0"/>
              <a:t>Cues for 3D / Depth Perception in Our Vision System</a:t>
            </a:r>
          </a:p>
        </p:txBody>
      </p:sp>
      <p:sp>
        <p:nvSpPr>
          <p:cNvPr id="3" name="Subtitle 2"/>
          <p:cNvSpPr>
            <a:spLocks noGrp="1"/>
          </p:cNvSpPr>
          <p:nvPr>
            <p:ph type="subTitle" idx="1"/>
          </p:nvPr>
        </p:nvSpPr>
        <p:spPr>
          <a:xfrm>
            <a:off x="607500" y="5088473"/>
            <a:ext cx="7929000" cy="326231"/>
          </a:xfrm>
        </p:spPr>
        <p:txBody>
          <a:bodyPr>
            <a:normAutofit fontScale="65000" lnSpcReduction="10000"/>
          </a:bodyPr>
          <a:lstStyle/>
          <a:p>
            <a:endParaRPr lang="en-US" dirty="0"/>
          </a:p>
        </p:txBody>
      </p:sp>
      <p:sp>
        <p:nvSpPr>
          <p:cNvPr id="4" name="Title 1"/>
          <p:cNvSpPr txBox="1"/>
          <p:nvPr/>
        </p:nvSpPr>
        <p:spPr>
          <a:xfrm>
            <a:off x="551517" y="1561711"/>
            <a:ext cx="7929000" cy="660590"/>
          </a:xfrm>
          <a:prstGeom prst="rect">
            <a:avLst/>
          </a:prstGeom>
          <a:effectLst>
            <a:outerShdw blurRad="50800" dir="14400000">
              <a:srgbClr val="000000">
                <a:alpha val="60000"/>
              </a:srgbClr>
            </a:outerShdw>
          </a:effectLst>
        </p:spPr>
        <p:txBody>
          <a:bodyPr vert="horz" lIns="68580" tIns="34290" rIns="68580" bIns="34290" rtlCol="0" anchor="b">
            <a:noAutofit/>
            <a:scene3d>
              <a:camera prst="orthographicFront"/>
              <a:lightRig rig="threePt" dir="t"/>
            </a:scene3d>
          </a:bodyPr>
          <a:lstStyle>
            <a:lvl1pPr algn="l" defTabSz="457200" rtl="0" eaLnBrk="1" latinLnBrk="0" hangingPunct="1">
              <a:spcBef>
                <a:spcPct val="0"/>
              </a:spcBef>
              <a:buNone/>
              <a:defRPr sz="3200" b="0" kern="1200">
                <a:solidFill>
                  <a:srgbClr val="FEFEFE"/>
                </a:solidFill>
                <a:latin typeface="Calibri" panose="020F0502020204030204" charset="0"/>
                <a:ea typeface="+mj-ea"/>
                <a:cs typeface="Calibri" panose="020F050202020403020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1"/>
                </a:solidFill>
                <a:effectLst>
                  <a:outerShdw blurRad="38100" dist="19050" dir="2700000" algn="tl" rotWithShape="0">
                    <a:schemeClr val="dk1">
                      <a:alpha val="40000"/>
                    </a:schemeClr>
                  </a:outerShdw>
                </a:effectLst>
              </a:rPr>
              <a:t>We live, work and play in a 3D World…</a:t>
            </a:r>
          </a:p>
        </p:txBody>
      </p:sp>
      <p:sp>
        <p:nvSpPr>
          <p:cNvPr id="5" name="Title 1"/>
          <p:cNvSpPr txBox="1"/>
          <p:nvPr/>
        </p:nvSpPr>
        <p:spPr>
          <a:xfrm>
            <a:off x="607501" y="2768411"/>
            <a:ext cx="7929000" cy="660590"/>
          </a:xfrm>
          <a:prstGeom prst="rect">
            <a:avLst/>
          </a:prstGeom>
          <a:effectLst>
            <a:outerShdw blurRad="50800" dir="14400000">
              <a:srgbClr val="000000">
                <a:alpha val="60000"/>
              </a:srgbClr>
            </a:outerShdw>
          </a:effectLst>
        </p:spPr>
        <p:txBody>
          <a:bodyPr vert="horz" lIns="68580" tIns="34290" rIns="68580" bIns="34290" rtlCol="0" anchor="b">
            <a:noAutofit/>
            <a:scene3d>
              <a:camera prst="orthographicFront"/>
              <a:lightRig rig="threePt" dir="t"/>
            </a:scene3d>
          </a:bodyPr>
          <a:lstStyle>
            <a:lvl1pPr algn="l" defTabSz="457200" rtl="0" eaLnBrk="1" latinLnBrk="0" hangingPunct="1">
              <a:spcBef>
                <a:spcPct val="0"/>
              </a:spcBef>
              <a:buNone/>
              <a:defRPr sz="3200" b="0" kern="1200">
                <a:solidFill>
                  <a:srgbClr val="FEFEFE"/>
                </a:solidFill>
                <a:latin typeface="Calibri" panose="020F0502020204030204" charset="0"/>
                <a:ea typeface="+mj-ea"/>
                <a:cs typeface="Calibri" panose="020F050202020403020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chemeClr val="tx1"/>
                </a:solidFill>
                <a:effectLst>
                  <a:outerShdw blurRad="38100" dist="19050" dir="2700000" algn="tl" rotWithShape="0">
                    <a:schemeClr val="dk1">
                      <a:alpha val="40000"/>
                    </a:schemeClr>
                  </a:outerShdw>
                </a:effectLst>
              </a:rPr>
              <a:t>…and evolved to perceive in 3D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图像坐标</a:t>
            </a:r>
            <a:r>
              <a:rPr lang="en-US" altLang="zh-CN"/>
              <a:t>-&gt;</a:t>
            </a:r>
            <a:r>
              <a:rPr lang="zh-CN" altLang="en-US"/>
              <a:t>像素坐标</a:t>
            </a:r>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t>20</a:t>
            </a:fld>
            <a:endParaRPr lang="zh-CN" altLang="en-US" dirty="0"/>
          </a:p>
        </p:txBody>
      </p:sp>
      <p:pic>
        <p:nvPicPr>
          <p:cNvPr id="103" name="图片 102"/>
          <p:cNvPicPr>
            <a:picLocks noChangeAspect="1"/>
          </p:cNvPicPr>
          <p:nvPr/>
        </p:nvPicPr>
        <p:blipFill>
          <a:blip r:embed="rId2"/>
          <a:stretch>
            <a:fillRect/>
          </a:stretch>
        </p:blipFill>
        <p:spPr>
          <a:xfrm>
            <a:off x="834390" y="1859915"/>
            <a:ext cx="7184390" cy="4231005"/>
          </a:xfrm>
          <a:prstGeom prst="rect">
            <a:avLst/>
          </a:prstGeom>
          <a:noFill/>
          <a:ln w="9525">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世界</a:t>
            </a:r>
            <a:r>
              <a:rPr lang="en-US" altLang="zh-CN"/>
              <a:t>-&gt;</a:t>
            </a:r>
            <a:r>
              <a:rPr lang="zh-CN" altLang="en-US"/>
              <a:t>像素</a:t>
            </a:r>
          </a:p>
        </p:txBody>
      </p:sp>
      <p:sp>
        <p:nvSpPr>
          <p:cNvPr id="4" name="灯片编号占位符 3"/>
          <p:cNvSpPr>
            <a:spLocks noGrp="1"/>
          </p:cNvSpPr>
          <p:nvPr>
            <p:ph type="sldNum" sz="quarter" idx="12"/>
          </p:nvPr>
        </p:nvSpPr>
        <p:spPr/>
        <p:txBody>
          <a:bodyPr/>
          <a:lstStyle/>
          <a:p>
            <a:fld id="{54DA8740-04C3-4D9C-9880-E3F61E3A801B}" type="slidenum">
              <a:rPr lang="zh-CN" altLang="en-US" smtClean="0"/>
              <a:t>21</a:t>
            </a:fld>
            <a:endParaRPr lang="zh-CN" altLang="en-US" dirty="0"/>
          </a:p>
        </p:txBody>
      </p:sp>
      <p:pic>
        <p:nvPicPr>
          <p:cNvPr id="104" name="图片 103"/>
          <p:cNvPicPr/>
          <p:nvPr/>
        </p:nvPicPr>
        <p:blipFill>
          <a:blip r:embed="rId2"/>
          <a:stretch>
            <a:fillRect/>
          </a:stretch>
        </p:blipFill>
        <p:spPr>
          <a:xfrm>
            <a:off x="0" y="1272240"/>
            <a:ext cx="9144000" cy="1891631"/>
          </a:xfrm>
          <a:prstGeom prst="rect">
            <a:avLst/>
          </a:prstGeom>
          <a:noFill/>
          <a:ln w="9525">
            <a:noFill/>
          </a:ln>
        </p:spPr>
      </p:pic>
      <p:pic>
        <p:nvPicPr>
          <p:cNvPr id="5" name="内容占位符 4"/>
          <p:cNvPicPr>
            <a:picLocks noGrp="1" noChangeAspect="1"/>
          </p:cNvPicPr>
          <p:nvPr>
            <p:ph idx="1"/>
          </p:nvPr>
        </p:nvPicPr>
        <p:blipFill>
          <a:blip r:embed="rId3"/>
          <a:stretch>
            <a:fillRect/>
          </a:stretch>
        </p:blipFill>
        <p:spPr>
          <a:xfrm>
            <a:off x="2017395" y="4229100"/>
            <a:ext cx="4518660" cy="2042160"/>
          </a:xfrm>
          <a:prstGeom prst="rect">
            <a:avLst/>
          </a:prstGeom>
        </p:spPr>
      </p:pic>
      <p:sp>
        <p:nvSpPr>
          <p:cNvPr id="6" name="文本框 5"/>
          <p:cNvSpPr txBox="1"/>
          <p:nvPr/>
        </p:nvSpPr>
        <p:spPr>
          <a:xfrm>
            <a:off x="1200785" y="3773170"/>
            <a:ext cx="1097280" cy="368300"/>
          </a:xfrm>
          <a:prstGeom prst="rect">
            <a:avLst/>
          </a:prstGeom>
          <a:noFill/>
        </p:spPr>
        <p:txBody>
          <a:bodyPr wrap="none" rtlCol="0" anchor="t">
            <a:spAutoFit/>
          </a:bodyPr>
          <a:lstStyle/>
          <a:p>
            <a:r>
              <a:rPr lang="zh-CN" altLang="en-US"/>
              <a:t>简化为：</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sz="2400"/>
              <a:t>展开约掉</a:t>
            </a:r>
            <a:r>
              <a:rPr lang="en-US" altLang="zh-CN" sz="2400"/>
              <a:t>Z</a:t>
            </a:r>
            <a:r>
              <a:rPr lang="zh-CN" altLang="en-US" sz="2400"/>
              <a:t>后标定时候，已知物理坐标后剩下</a:t>
            </a:r>
            <a:r>
              <a:rPr lang="en-US" altLang="zh-CN" sz="2400"/>
              <a:t>12</a:t>
            </a:r>
            <a:r>
              <a:rPr lang="zh-CN" altLang="en-US" sz="2400"/>
              <a:t>个参数，理论上利用</a:t>
            </a:r>
            <a:r>
              <a:rPr lang="en-US" altLang="zh-CN" sz="2400"/>
              <a:t>6</a:t>
            </a:r>
            <a:r>
              <a:rPr lang="zh-CN" altLang="en-US" sz="2400"/>
              <a:t>组点（</a:t>
            </a:r>
            <a:r>
              <a:rPr lang="en-US" altLang="zh-CN" sz="2400"/>
              <a:t>x,y</a:t>
            </a:r>
            <a:r>
              <a:rPr lang="zh-CN" altLang="en-US" sz="2400"/>
              <a:t>）即可求解标定参数</a:t>
            </a:r>
          </a:p>
        </p:txBody>
      </p:sp>
      <p:sp>
        <p:nvSpPr>
          <p:cNvPr id="4" name="灯片编号占位符 3"/>
          <p:cNvSpPr>
            <a:spLocks noGrp="1"/>
          </p:cNvSpPr>
          <p:nvPr>
            <p:ph type="sldNum" sz="quarter" idx="12"/>
          </p:nvPr>
        </p:nvSpPr>
        <p:spPr/>
        <p:txBody>
          <a:bodyPr/>
          <a:lstStyle/>
          <a:p>
            <a:fld id="{54DA8740-04C3-4D9C-9880-E3F61E3A801B}" type="slidenum">
              <a:rPr lang="zh-CN" altLang="en-US" smtClean="0"/>
              <a:t>22</a:t>
            </a:fld>
            <a:endParaRPr lang="zh-CN" altLang="en-US" dirty="0"/>
          </a:p>
        </p:txBody>
      </p:sp>
      <p:pic>
        <p:nvPicPr>
          <p:cNvPr id="6" name="图片 5"/>
          <p:cNvPicPr>
            <a:picLocks noChangeAspect="1"/>
          </p:cNvPicPr>
          <p:nvPr/>
        </p:nvPicPr>
        <p:blipFill>
          <a:blip r:embed="rId2"/>
          <a:stretch>
            <a:fillRect/>
          </a:stretch>
        </p:blipFill>
        <p:spPr>
          <a:xfrm>
            <a:off x="1008380" y="2027555"/>
            <a:ext cx="6615430" cy="795020"/>
          </a:xfrm>
          <a:prstGeom prst="rect">
            <a:avLst/>
          </a:prstGeom>
        </p:spPr>
      </p:pic>
      <p:pic>
        <p:nvPicPr>
          <p:cNvPr id="7" name="图片 6"/>
          <p:cNvPicPr>
            <a:picLocks noChangeAspect="1"/>
          </p:cNvPicPr>
          <p:nvPr/>
        </p:nvPicPr>
        <p:blipFill>
          <a:blip r:embed="rId3"/>
          <a:stretch>
            <a:fillRect/>
          </a:stretch>
        </p:blipFill>
        <p:spPr>
          <a:xfrm>
            <a:off x="2562225" y="3037840"/>
            <a:ext cx="4019550" cy="331978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p:nvPr>
        </p:nvSpPr>
        <p:spPr>
          <a:xfrm>
            <a:off x="830806" y="290187"/>
            <a:ext cx="8007350" cy="609600"/>
          </a:xfrm>
        </p:spPr>
        <p:txBody>
          <a:bodyPr vert="horz" wrap="square" lIns="91440" tIns="45720" rIns="91440" bIns="45720" anchor="t" anchorCtr="0"/>
          <a:lstStyle/>
          <a:p>
            <a:pPr eaLnBrk="1" hangingPunct="1"/>
            <a:r>
              <a:rPr lang="en-US" altLang="zh-CN" dirty="0">
                <a:solidFill>
                  <a:schemeClr val="tx1"/>
                </a:solidFill>
                <a:latin typeface="楷体_GB2312" pitchFamily="49" charset="-122"/>
                <a:ea typeface="楷体_GB2312" pitchFamily="49" charset="-122"/>
              </a:rPr>
              <a:t> </a:t>
            </a:r>
            <a:r>
              <a:rPr lang="zh-CN" altLang="en-US" b="1" dirty="0">
                <a:solidFill>
                  <a:schemeClr val="tx1"/>
                </a:solidFill>
                <a:latin typeface="楷体_GB2312" pitchFamily="49" charset="-122"/>
                <a:ea typeface="楷体_GB2312" pitchFamily="49" charset="-122"/>
              </a:rPr>
              <a:t>立体成象质量</a:t>
            </a:r>
            <a:r>
              <a:rPr lang="zh-CN" altLang="en-US" dirty="0">
                <a:solidFill>
                  <a:schemeClr val="tx1"/>
                </a:solidFill>
                <a:latin typeface="楷体_GB2312" pitchFamily="49" charset="-122"/>
                <a:ea typeface="楷体_GB2312" pitchFamily="49" charset="-122"/>
              </a:rPr>
              <a:t> </a:t>
            </a:r>
          </a:p>
        </p:txBody>
      </p:sp>
      <p:sp>
        <p:nvSpPr>
          <p:cNvPr id="17411" name="Rectangle 3"/>
          <p:cNvSpPr>
            <a:spLocks noGrp="1"/>
          </p:cNvSpPr>
          <p:nvPr>
            <p:ph idx="1"/>
          </p:nvPr>
        </p:nvSpPr>
        <p:spPr>
          <a:xfrm>
            <a:off x="684756" y="1071976"/>
            <a:ext cx="8153400" cy="4990621"/>
          </a:xfrm>
        </p:spPr>
        <p:txBody>
          <a:bodyPr vert="horz" wrap="square" lIns="91440" tIns="45720" rIns="91440" bIns="45720" anchor="t" anchorCtr="0">
            <a:normAutofit/>
          </a:bodyPr>
          <a:lstStyle/>
          <a:p>
            <a:pPr eaLnBrk="1" hangingPunct="1">
              <a:lnSpc>
                <a:spcPct val="90000"/>
              </a:lnSpc>
            </a:pPr>
            <a:r>
              <a:rPr lang="zh-CN" altLang="en-US" sz="2600" dirty="0">
                <a:latin typeface="楷体_GB2312" pitchFamily="49" charset="-122"/>
                <a:ea typeface="楷体_GB2312" pitchFamily="49" charset="-122"/>
              </a:rPr>
              <a:t>各种场景点的深度恢复可以通过计算视差来实现．</a:t>
            </a:r>
          </a:p>
          <a:p>
            <a:pPr lvl="1">
              <a:lnSpc>
                <a:spcPct val="90000"/>
              </a:lnSpc>
            </a:pPr>
            <a:r>
              <a:rPr lang="zh-CN" altLang="en-US" sz="2200" dirty="0">
                <a:latin typeface="楷体_GB2312" pitchFamily="49" charset="-122"/>
                <a:ea typeface="楷体_GB2312" pitchFamily="49" charset="-122"/>
              </a:rPr>
              <a:t>大角度（广角）立体方法 </a:t>
            </a:r>
            <a:r>
              <a:rPr lang="en-US" altLang="zh-CN" sz="2200" dirty="0">
                <a:ea typeface="楷体_GB2312" pitchFamily="49" charset="-122"/>
              </a:rPr>
              <a:t>——</a:t>
            </a:r>
            <a:r>
              <a:rPr lang="zh-CN" altLang="en-US" sz="2200" dirty="0">
                <a:latin typeface="楷体_GB2312" pitchFamily="49" charset="-122"/>
                <a:ea typeface="楷体_GB2312" pitchFamily="49" charset="-122"/>
              </a:rPr>
              <a:t>提高场景点深度计算精度的有效途径 </a:t>
            </a:r>
          </a:p>
          <a:p>
            <a:pPr eaLnBrk="1" hangingPunct="1">
              <a:lnSpc>
                <a:spcPct val="90000"/>
              </a:lnSpc>
              <a:buNone/>
            </a:pPr>
            <a:r>
              <a:rPr lang="zh-CN" altLang="en-US" sz="2600" dirty="0">
                <a:latin typeface="楷体_GB2312" pitchFamily="49" charset="-122"/>
                <a:ea typeface="楷体_GB2312" pitchFamily="49" charset="-122"/>
              </a:rPr>
              <a:t>  </a:t>
            </a:r>
            <a:endParaRPr lang="en-US" altLang="zh-CN" sz="2600" dirty="0">
              <a:latin typeface="楷体_GB2312" pitchFamily="49" charset="-122"/>
              <a:ea typeface="楷体_GB2312" pitchFamily="49" charset="-122"/>
            </a:endParaRPr>
          </a:p>
          <a:p>
            <a:pPr eaLnBrk="1" hangingPunct="1">
              <a:lnSpc>
                <a:spcPct val="90000"/>
              </a:lnSpc>
              <a:buNone/>
            </a:pPr>
            <a:r>
              <a:rPr lang="zh-CN" altLang="en-US" sz="2600" dirty="0">
                <a:latin typeface="楷体_GB2312" pitchFamily="49" charset="-122"/>
                <a:ea typeface="楷体_GB2312" pitchFamily="49" charset="-122"/>
              </a:rPr>
              <a:t>主要的问题有：</a:t>
            </a:r>
          </a:p>
          <a:p>
            <a:pPr eaLnBrk="1" hangingPunct="1">
              <a:lnSpc>
                <a:spcPct val="90000"/>
              </a:lnSpc>
              <a:buNone/>
            </a:pPr>
            <a:r>
              <a:rPr lang="zh-CN" altLang="en-US" sz="2600" dirty="0">
                <a:latin typeface="楷体_GB2312" pitchFamily="49" charset="-122"/>
                <a:ea typeface="楷体_GB2312" pitchFamily="49" charset="-122"/>
              </a:rPr>
              <a:t>    随着基线距离的增加，两个摄象机的共同的可视范围减小</a:t>
            </a:r>
          </a:p>
          <a:p>
            <a:pPr eaLnBrk="1" hangingPunct="1">
              <a:lnSpc>
                <a:spcPct val="90000"/>
              </a:lnSpc>
              <a:buNone/>
            </a:pPr>
            <a:r>
              <a:rPr lang="zh-CN" altLang="en-US" sz="2600" dirty="0">
                <a:latin typeface="楷体_GB2312" pitchFamily="49" charset="-122"/>
                <a:ea typeface="楷体_GB2312" pitchFamily="49" charset="-122"/>
              </a:rPr>
              <a:t>    场景点对应的视差值增大，则搜索对应点的范围增大，出现多义性的机会就增大．</a:t>
            </a:r>
          </a:p>
          <a:p>
            <a:pPr eaLnBrk="1" hangingPunct="1">
              <a:lnSpc>
                <a:spcPct val="90000"/>
              </a:lnSpc>
              <a:buNone/>
            </a:pPr>
            <a:r>
              <a:rPr lang="zh-CN" altLang="en-US" sz="2600" dirty="0">
                <a:latin typeface="楷体_GB2312" pitchFamily="49" charset="-122"/>
                <a:ea typeface="楷体_GB2312" pitchFamily="49" charset="-122"/>
              </a:rPr>
              <a:t>    由透视投影引起的变形导致两个摄象机获取的两幅图像中不完全相同，这就给确定共轭对带来困难．</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p:cNvSpPr>
          <p:nvPr>
            <p:ph type="title"/>
          </p:nvPr>
        </p:nvSpPr>
        <p:spPr>
          <a:xfrm>
            <a:off x="799491" y="278704"/>
            <a:ext cx="8540750" cy="1143000"/>
          </a:xfrm>
        </p:spPr>
        <p:txBody>
          <a:bodyPr vert="horz" wrap="square" lIns="91440" tIns="45720" rIns="91440" bIns="45720" anchor="t" anchorCtr="0"/>
          <a:lstStyle/>
          <a:p>
            <a:pPr eaLnBrk="1" hangingPunct="1"/>
            <a:r>
              <a:rPr lang="zh-CN" altLang="en-US" sz="3400" b="1" dirty="0">
                <a:solidFill>
                  <a:schemeClr val="tx1"/>
                </a:solidFill>
                <a:latin typeface="楷体_GB2312" pitchFamily="49" charset="-122"/>
                <a:ea typeface="楷体_GB2312" pitchFamily="49" charset="-122"/>
              </a:rPr>
              <a:t>立体成像的一般情况</a:t>
            </a:r>
          </a:p>
        </p:txBody>
      </p:sp>
      <p:sp>
        <p:nvSpPr>
          <p:cNvPr id="18435" name="Rectangle 3"/>
          <p:cNvSpPr>
            <a:spLocks noGrp="1"/>
          </p:cNvSpPr>
          <p:nvPr>
            <p:ph idx="1"/>
          </p:nvPr>
        </p:nvSpPr>
        <p:spPr>
          <a:xfrm>
            <a:off x="609600" y="1219200"/>
            <a:ext cx="8153400" cy="4498975"/>
          </a:xfrm>
        </p:spPr>
        <p:txBody>
          <a:bodyPr vert="horz" wrap="square" lIns="91440" tIns="45720" rIns="91440" bIns="45720" anchor="t" anchorCtr="0"/>
          <a:lstStyle/>
          <a:p>
            <a:pPr eaLnBrk="1" hangingPunct="1"/>
            <a:r>
              <a:rPr lang="zh-CN" altLang="en-US" dirty="0">
                <a:latin typeface="楷体_GB2312" pitchFamily="49" charset="-122"/>
                <a:ea typeface="楷体_GB2312" pitchFamily="49" charset="-122"/>
              </a:rPr>
              <a:t>在实际中，两条外极线不一定完全在一条直线上，即垂直视差不为零</a:t>
            </a:r>
          </a:p>
          <a:p>
            <a:pPr eaLnBrk="1" hangingPunct="1"/>
            <a:r>
              <a:rPr lang="zh-CN" altLang="en-US" dirty="0">
                <a:latin typeface="楷体_GB2312" pitchFamily="49" charset="-122"/>
                <a:ea typeface="楷体_GB2312" pitchFamily="49" charset="-122"/>
              </a:rPr>
              <a:t>两个摄像机的光轴不平行 </a:t>
            </a:r>
          </a:p>
        </p:txBody>
      </p:sp>
      <p:pic>
        <p:nvPicPr>
          <p:cNvPr id="18436" name="Picture 4" descr="11"/>
          <p:cNvPicPr>
            <a:picLocks noChangeAspect="1"/>
          </p:cNvPicPr>
          <p:nvPr/>
        </p:nvPicPr>
        <p:blipFill>
          <a:blip r:embed="rId2"/>
          <a:stretch>
            <a:fillRect/>
          </a:stretch>
        </p:blipFill>
        <p:spPr>
          <a:xfrm>
            <a:off x="1979613" y="3048000"/>
            <a:ext cx="5256212" cy="2581275"/>
          </a:xfrm>
          <a:prstGeom prst="rect">
            <a:avLst/>
          </a:prstGeom>
          <a:noFill/>
          <a:ln w="9525">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900113" y="340519"/>
            <a:ext cx="8540750" cy="1143000"/>
          </a:xfrm>
        </p:spPr>
        <p:txBody>
          <a:bodyPr vert="horz" wrap="square" lIns="91440" tIns="45720" rIns="91440" bIns="45720" anchor="t" anchorCtr="0"/>
          <a:lstStyle/>
          <a:p>
            <a:pPr eaLnBrk="1" hangingPunct="1"/>
            <a:r>
              <a:rPr lang="zh-CN" altLang="en-US" b="1" dirty="0">
                <a:solidFill>
                  <a:schemeClr val="tx1"/>
                </a:solidFill>
                <a:latin typeface="楷体_GB2312" pitchFamily="49" charset="-122"/>
                <a:ea typeface="楷体_GB2312" pitchFamily="49" charset="-122"/>
              </a:rPr>
              <a:t>立体图像校正</a:t>
            </a:r>
          </a:p>
        </p:txBody>
      </p:sp>
      <p:sp>
        <p:nvSpPr>
          <p:cNvPr id="19459" name="Rectangle 3"/>
          <p:cNvSpPr/>
          <p:nvPr/>
        </p:nvSpPr>
        <p:spPr>
          <a:xfrm>
            <a:off x="0" y="2892425"/>
            <a:ext cx="9144000" cy="0"/>
          </a:xfrm>
          <a:prstGeom prst="rect">
            <a:avLst/>
          </a:prstGeom>
          <a:noFill/>
          <a:ln w="9525">
            <a:noFill/>
          </a:ln>
        </p:spPr>
        <p:txBody>
          <a:bodyPr wrap="none" anchor="ctr" anchorCtr="0">
            <a:spAutoFit/>
          </a:bodyPr>
          <a:lstStyle/>
          <a:p>
            <a:endParaRPr lang="zh-CN" altLang="en-US" dirty="0">
              <a:latin typeface="Arial" panose="020B0604020202020204" pitchFamily="34" charset="0"/>
            </a:endParaRPr>
          </a:p>
        </p:txBody>
      </p:sp>
      <p:sp>
        <p:nvSpPr>
          <p:cNvPr id="19460" name="Text Box 5"/>
          <p:cNvSpPr txBox="1"/>
          <p:nvPr/>
        </p:nvSpPr>
        <p:spPr>
          <a:xfrm>
            <a:off x="900113" y="990600"/>
            <a:ext cx="7704137" cy="1066800"/>
          </a:xfrm>
          <a:prstGeom prst="rect">
            <a:avLst/>
          </a:prstGeom>
          <a:noFill/>
          <a:ln w="9525">
            <a:noFill/>
          </a:ln>
        </p:spPr>
        <p:txBody>
          <a:bodyPr>
            <a:spAutoFit/>
          </a:bodyPr>
          <a:lstStyle/>
          <a:p>
            <a:pPr marL="262255" indent="-262255">
              <a:spcBef>
                <a:spcPct val="50000"/>
              </a:spcBef>
              <a:buChar char="•"/>
            </a:pPr>
            <a:r>
              <a:rPr lang="zh-CN" altLang="en-US" sz="3200" b="1" dirty="0">
                <a:latin typeface="楷体_GB2312" pitchFamily="49" charset="-122"/>
              </a:rPr>
              <a:t>立体图像对重新取样，使外极线对应于图像阵列的行</a:t>
            </a:r>
          </a:p>
        </p:txBody>
      </p:sp>
      <p:pic>
        <p:nvPicPr>
          <p:cNvPr id="19461" name="Picture 6" descr="4"/>
          <p:cNvPicPr>
            <a:picLocks noChangeAspect="1"/>
          </p:cNvPicPr>
          <p:nvPr/>
        </p:nvPicPr>
        <p:blipFill>
          <a:blip r:embed="rId2"/>
          <a:stretch>
            <a:fillRect/>
          </a:stretch>
        </p:blipFill>
        <p:spPr>
          <a:xfrm>
            <a:off x="2339975" y="2214563"/>
            <a:ext cx="4968875" cy="3433762"/>
          </a:xfrm>
          <a:prstGeom prst="rect">
            <a:avLst/>
          </a:prstGeom>
          <a:noFill/>
          <a:ln w="9525">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p:nvPr/>
        </p:nvGraphicFramePr>
        <p:xfrm>
          <a:off x="1680140" y="956153"/>
          <a:ext cx="6248400" cy="5334000"/>
        </p:xfrm>
        <a:graphic>
          <a:graphicData uri="http://schemas.openxmlformats.org/presentationml/2006/ole">
            <mc:AlternateContent xmlns:mc="http://schemas.openxmlformats.org/markup-compatibility/2006">
              <mc:Choice xmlns:v="urn:schemas-microsoft-com:vml" Requires="v">
                <p:oleObj spid="_x0000_s4104" r:id="rId3" imgW="5067300" imgH="4048125" progId="Paint.Picture">
                  <p:embed/>
                </p:oleObj>
              </mc:Choice>
              <mc:Fallback>
                <p:oleObj r:id="rId3" imgW="5067300" imgH="4048125" progId="Paint.Picture">
                  <p:embed/>
                  <p:pic>
                    <p:nvPicPr>
                      <p:cNvPr id="0" name="图片 3075"/>
                      <p:cNvPicPr/>
                      <p:nvPr/>
                    </p:nvPicPr>
                    <p:blipFill>
                      <a:blip r:embed="rId4"/>
                      <a:stretch>
                        <a:fillRect/>
                      </a:stretch>
                    </p:blipFill>
                    <p:spPr>
                      <a:xfrm>
                        <a:off x="1680140" y="956153"/>
                        <a:ext cx="6248400" cy="5334000"/>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p:nvPr>
        </p:nvSpPr>
        <p:spPr/>
        <p:txBody>
          <a:bodyPr vert="horz" wrap="square" lIns="91440" tIns="45720" rIns="91440" bIns="45720" anchor="t" anchorCtr="0"/>
          <a:lstStyle/>
          <a:p>
            <a:pPr eaLnBrk="1" hangingPunct="1"/>
            <a:r>
              <a:rPr lang="en-US" altLang="zh-CN" dirty="0">
                <a:solidFill>
                  <a:schemeClr val="tx1"/>
                </a:solidFill>
                <a:latin typeface="楷体_GB2312" pitchFamily="49" charset="-122"/>
                <a:ea typeface="楷体_GB2312" pitchFamily="49" charset="-122"/>
              </a:rPr>
              <a:t> </a:t>
            </a:r>
            <a:r>
              <a:rPr lang="zh-CN" altLang="en-US" b="1" dirty="0">
                <a:solidFill>
                  <a:schemeClr val="tx1"/>
                </a:solidFill>
                <a:latin typeface="楷体_GB2312" pitchFamily="49" charset="-122"/>
                <a:ea typeface="楷体_GB2312" pitchFamily="49" charset="-122"/>
              </a:rPr>
              <a:t>立体匹配</a:t>
            </a:r>
          </a:p>
        </p:txBody>
      </p:sp>
      <p:sp>
        <p:nvSpPr>
          <p:cNvPr id="22531" name="Rectangle 3"/>
          <p:cNvSpPr>
            <a:spLocks noGrp="1"/>
          </p:cNvSpPr>
          <p:nvPr>
            <p:ph idx="1"/>
          </p:nvPr>
        </p:nvSpPr>
        <p:spPr/>
        <p:txBody>
          <a:bodyPr vert="horz" wrap="square" lIns="91440" tIns="45720" rIns="91440" bIns="45720" anchor="t" anchorCtr="0"/>
          <a:lstStyle/>
          <a:p>
            <a:pPr eaLnBrk="1" hangingPunct="1"/>
            <a:r>
              <a:rPr lang="zh-CN" altLang="en-US" dirty="0">
                <a:latin typeface="楷体_GB2312" pitchFamily="49" charset="-122"/>
                <a:ea typeface="楷体_GB2312" pitchFamily="49" charset="-122"/>
              </a:rPr>
              <a:t>求解对应问题是立体成象系统的核心内容</a:t>
            </a:r>
          </a:p>
          <a:p>
            <a:pPr eaLnBrk="1" hangingPunct="1"/>
            <a:r>
              <a:rPr lang="zh-CN" altLang="en-US" dirty="0">
                <a:latin typeface="楷体_GB2312" pitchFamily="49" charset="-122"/>
                <a:ea typeface="楷体_GB2312" pitchFamily="49" charset="-122"/>
              </a:rPr>
              <a:t>求解对应问题极富有挑战性，可以说是立体视觉最困难的一步． </a:t>
            </a:r>
          </a:p>
          <a:p>
            <a:pPr eaLnBrk="1" hangingPunct="1"/>
            <a:r>
              <a:rPr lang="zh-CN" altLang="en-US" dirty="0">
                <a:latin typeface="楷体_GB2312" pitchFamily="49" charset="-122"/>
                <a:ea typeface="楷体_GB2312" pitchFamily="49" charset="-122"/>
              </a:rPr>
              <a:t>方法</a:t>
            </a:r>
          </a:p>
          <a:p>
            <a:pPr lvl="1" eaLnBrk="1" hangingPunct="1"/>
            <a:r>
              <a:rPr lang="zh-CN" altLang="en-US" dirty="0">
                <a:latin typeface="楷体_GB2312" pitchFamily="49" charset="-122"/>
                <a:ea typeface="楷体_GB2312" pitchFamily="49" charset="-122"/>
              </a:rPr>
              <a:t>基于特征（点、线）的匹配</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稀疏匹配</a:t>
            </a:r>
            <a:r>
              <a:rPr lang="en-US" altLang="zh-CN" dirty="0">
                <a:latin typeface="楷体_GB2312" pitchFamily="49" charset="-122"/>
                <a:ea typeface="楷体_GB2312" pitchFamily="49" charset="-122"/>
              </a:rPr>
              <a:t>)</a:t>
            </a:r>
          </a:p>
          <a:p>
            <a:pPr lvl="1" eaLnBrk="1" hangingPunct="1"/>
            <a:r>
              <a:rPr lang="zh-CN" altLang="en-US" dirty="0">
                <a:latin typeface="楷体_GB2312" pitchFamily="49" charset="-122"/>
                <a:ea typeface="楷体_GB2312" pitchFamily="49" charset="-122"/>
              </a:rPr>
              <a:t>基于区域的匹配</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稠密匹配</a:t>
            </a:r>
            <a:r>
              <a:rPr lang="en-US" altLang="zh-CN" dirty="0">
                <a:latin typeface="楷体_GB2312" pitchFamily="49" charset="-122"/>
                <a:ea typeface="楷体_GB2312" pitchFamily="49" charset="-122"/>
              </a:rPr>
              <a:t>)</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idx="4294967295"/>
          </p:nvPr>
        </p:nvSpPr>
        <p:spPr/>
        <p:txBody>
          <a:bodyPr vert="horz" wrap="square" lIns="91440" tIns="45720" rIns="91440" bIns="45720" anchor="ctr" anchorCtr="0"/>
          <a:lstStyle/>
          <a:p>
            <a:pPr eaLnBrk="1" hangingPunct="1"/>
            <a:r>
              <a:rPr lang="zh-CN" altLang="en-US" b="1" dirty="0">
                <a:latin typeface="楷体_GB2312" pitchFamily="49" charset="-122"/>
                <a:ea typeface="楷体_GB2312" pitchFamily="49" charset="-122"/>
              </a:rPr>
              <a:t>立体匹配的困难</a:t>
            </a:r>
          </a:p>
        </p:txBody>
      </p:sp>
      <p:sp>
        <p:nvSpPr>
          <p:cNvPr id="23555" name="Rectangle 3"/>
          <p:cNvSpPr>
            <a:spLocks noGrp="1"/>
          </p:cNvSpPr>
          <p:nvPr>
            <p:ph type="body" idx="4294967295"/>
          </p:nvPr>
        </p:nvSpPr>
        <p:spPr/>
        <p:txBody>
          <a:bodyPr vert="horz" wrap="square" lIns="91440" tIns="45720" rIns="91440" bIns="45720" anchor="t" anchorCtr="0"/>
          <a:lstStyle/>
          <a:p>
            <a:pPr eaLnBrk="1" hangingPunct="1">
              <a:lnSpc>
                <a:spcPct val="90000"/>
              </a:lnSpc>
            </a:pPr>
            <a:r>
              <a:rPr lang="zh-CN" altLang="da-DK" sz="2600" dirty="0">
                <a:latin typeface="楷体_GB2312" pitchFamily="49" charset="-122"/>
                <a:ea typeface="楷体_GB2312" pitchFamily="49" charset="-122"/>
              </a:rPr>
              <a:t>场景投影到两幅图像中并不总是一致的</a:t>
            </a:r>
            <a:endParaRPr lang="da-DK" altLang="zh-CN" sz="2600" dirty="0">
              <a:latin typeface="楷体_GB2312" pitchFamily="49" charset="-122"/>
              <a:ea typeface="楷体_GB2312" pitchFamily="49" charset="-122"/>
            </a:endParaRPr>
          </a:p>
          <a:p>
            <a:pPr lvl="1" eaLnBrk="1" hangingPunct="1">
              <a:lnSpc>
                <a:spcPct val="90000"/>
              </a:lnSpc>
            </a:pPr>
            <a:r>
              <a:rPr lang="zh-CN" altLang="da-DK" sz="2200" dirty="0">
                <a:latin typeface="楷体_GB2312" pitchFamily="49" charset="-122"/>
                <a:ea typeface="楷体_GB2312" pitchFamily="49" charset="-122"/>
              </a:rPr>
              <a:t>摄像机相关</a:t>
            </a:r>
            <a:endParaRPr lang="da-DK" altLang="zh-CN" sz="2200" dirty="0">
              <a:latin typeface="楷体_GB2312" pitchFamily="49" charset="-122"/>
              <a:ea typeface="楷体_GB2312" pitchFamily="49" charset="-122"/>
            </a:endParaRPr>
          </a:p>
          <a:p>
            <a:pPr lvl="2" eaLnBrk="1" hangingPunct="1">
              <a:lnSpc>
                <a:spcPct val="90000"/>
              </a:lnSpc>
            </a:pPr>
            <a:r>
              <a:rPr lang="zh-CN" altLang="da-DK" sz="2000" dirty="0">
                <a:latin typeface="楷体_GB2312" pitchFamily="49" charset="-122"/>
                <a:ea typeface="楷体_GB2312" pitchFamily="49" charset="-122"/>
              </a:rPr>
              <a:t>图像噪声、不同增益、不同对比度等等</a:t>
            </a:r>
            <a:r>
              <a:rPr lang="da-DK" altLang="zh-CN" sz="2000" dirty="0">
                <a:latin typeface="楷体_GB2312" pitchFamily="49" charset="-122"/>
                <a:ea typeface="楷体_GB2312" pitchFamily="49" charset="-122"/>
              </a:rPr>
              <a:t>...</a:t>
            </a:r>
          </a:p>
          <a:p>
            <a:pPr lvl="1" eaLnBrk="1" hangingPunct="1">
              <a:lnSpc>
                <a:spcPct val="90000"/>
              </a:lnSpc>
            </a:pPr>
            <a:r>
              <a:rPr lang="zh-CN" altLang="da-DK" sz="2200" dirty="0">
                <a:latin typeface="楷体_GB2312" pitchFamily="49" charset="-122"/>
                <a:ea typeface="楷体_GB2312" pitchFamily="49" charset="-122"/>
              </a:rPr>
              <a:t>视点相关</a:t>
            </a:r>
            <a:endParaRPr lang="da-DK" altLang="zh-CN" sz="2200" dirty="0">
              <a:latin typeface="楷体_GB2312" pitchFamily="49" charset="-122"/>
              <a:ea typeface="楷体_GB2312" pitchFamily="49" charset="-122"/>
            </a:endParaRPr>
          </a:p>
          <a:p>
            <a:pPr lvl="2" eaLnBrk="1" hangingPunct="1">
              <a:lnSpc>
                <a:spcPct val="90000"/>
              </a:lnSpc>
            </a:pPr>
            <a:r>
              <a:rPr lang="zh-CN" altLang="da-DK" sz="2000" dirty="0">
                <a:latin typeface="楷体_GB2312" pitchFamily="49" charset="-122"/>
                <a:ea typeface="楷体_GB2312" pitchFamily="49" charset="-122"/>
              </a:rPr>
              <a:t>透视畸变</a:t>
            </a:r>
            <a:endParaRPr lang="da-DK" altLang="zh-CN" sz="2000" dirty="0">
              <a:latin typeface="楷体_GB2312" pitchFamily="49" charset="-122"/>
              <a:ea typeface="楷体_GB2312" pitchFamily="49" charset="-122"/>
            </a:endParaRPr>
          </a:p>
          <a:p>
            <a:pPr lvl="2" eaLnBrk="1" hangingPunct="1">
              <a:lnSpc>
                <a:spcPct val="90000"/>
              </a:lnSpc>
            </a:pPr>
            <a:r>
              <a:rPr lang="zh-CN" altLang="da-DK" sz="2000" dirty="0">
                <a:latin typeface="楷体_GB2312" pitchFamily="49" charset="-122"/>
                <a:ea typeface="楷体_GB2312" pitchFamily="49" charset="-122"/>
              </a:rPr>
              <a:t>遮挡</a:t>
            </a:r>
          </a:p>
          <a:p>
            <a:pPr lvl="2" eaLnBrk="1" hangingPunct="1">
              <a:lnSpc>
                <a:spcPct val="90000"/>
              </a:lnSpc>
            </a:pPr>
            <a:r>
              <a:rPr lang="zh-CN" altLang="da-DK" sz="2000" dirty="0">
                <a:latin typeface="楷体_GB2312" pitchFamily="49" charset="-122"/>
                <a:ea typeface="楷体_GB2312" pitchFamily="49" charset="-122"/>
              </a:rPr>
              <a:t>镜面反射</a:t>
            </a:r>
          </a:p>
          <a:p>
            <a:pPr eaLnBrk="1" hangingPunct="1">
              <a:lnSpc>
                <a:spcPct val="90000"/>
              </a:lnSpc>
            </a:pPr>
            <a:r>
              <a:rPr lang="zh-CN" altLang="da-DK" sz="2600" dirty="0">
                <a:latin typeface="楷体_GB2312" pitchFamily="49" charset="-122"/>
                <a:ea typeface="楷体_GB2312" pitchFamily="49" charset="-122"/>
              </a:rPr>
              <a:t>复杂场景因素</a:t>
            </a:r>
          </a:p>
          <a:p>
            <a:pPr lvl="2" eaLnBrk="1" hangingPunct="1">
              <a:lnSpc>
                <a:spcPct val="90000"/>
              </a:lnSpc>
            </a:pPr>
            <a:r>
              <a:rPr lang="zh-CN" altLang="da-DK" sz="2000" dirty="0">
                <a:latin typeface="楷体_GB2312" pitchFamily="49" charset="-122"/>
                <a:ea typeface="楷体_GB2312" pitchFamily="49" charset="-122"/>
              </a:rPr>
              <a:t>重复场景</a:t>
            </a:r>
          </a:p>
          <a:p>
            <a:pPr lvl="2" eaLnBrk="1" hangingPunct="1">
              <a:lnSpc>
                <a:spcPct val="90000"/>
              </a:lnSpc>
            </a:pPr>
            <a:r>
              <a:rPr lang="zh-CN" altLang="da-DK" sz="2000" dirty="0">
                <a:latin typeface="楷体_GB2312" pitchFamily="49" charset="-122"/>
                <a:ea typeface="楷体_GB2312" pitchFamily="49" charset="-122"/>
              </a:rPr>
              <a:t>无纹理区域</a:t>
            </a:r>
            <a:endParaRPr lang="da-DK" altLang="zh-CN" sz="2000" dirty="0">
              <a:latin typeface="楷体_GB2312" pitchFamily="49" charset="-122"/>
              <a:ea typeface="楷体_GB2312" pitchFamily="49" charset="-122"/>
            </a:endParaRPr>
          </a:p>
          <a:p>
            <a:pPr lvl="2" eaLnBrk="1" hangingPunct="1">
              <a:lnSpc>
                <a:spcPct val="90000"/>
              </a:lnSpc>
              <a:buNone/>
            </a:pPr>
            <a:endParaRPr lang="da-DK" altLang="zh-CN" sz="2000" dirty="0">
              <a:latin typeface="楷体_GB2312" pitchFamily="49" charset="-122"/>
              <a:ea typeface="楷体_GB2312" pitchFamily="49" charset="-122"/>
            </a:endParaRPr>
          </a:p>
          <a:p>
            <a:pPr eaLnBrk="1" hangingPunct="1">
              <a:lnSpc>
                <a:spcPct val="90000"/>
              </a:lnSpc>
            </a:pPr>
            <a:endParaRPr lang="en-US" altLang="zh-CN" sz="2600" dirty="0">
              <a:latin typeface="楷体_GB2312" pitchFamily="49" charset="-122"/>
              <a:ea typeface="楷体_GB2312" pitchFamily="49" charset="-122"/>
            </a:endParaRPr>
          </a:p>
        </p:txBody>
      </p:sp>
      <p:pic>
        <p:nvPicPr>
          <p:cNvPr id="23556" name="Picture 4" descr="Mars-left"/>
          <p:cNvPicPr>
            <a:picLocks noChangeAspect="1"/>
          </p:cNvPicPr>
          <p:nvPr/>
        </p:nvPicPr>
        <p:blipFill>
          <a:blip r:embed="rId2"/>
          <a:stretch>
            <a:fillRect/>
          </a:stretch>
        </p:blipFill>
        <p:spPr>
          <a:xfrm>
            <a:off x="4356100" y="3860800"/>
            <a:ext cx="1733550" cy="1733550"/>
          </a:xfrm>
          <a:prstGeom prst="rect">
            <a:avLst/>
          </a:prstGeom>
          <a:noFill/>
          <a:ln w="9525">
            <a:noFill/>
          </a:ln>
        </p:spPr>
      </p:pic>
      <p:pic>
        <p:nvPicPr>
          <p:cNvPr id="23557" name="Picture 5" descr="Mars-right"/>
          <p:cNvPicPr>
            <a:picLocks noChangeAspect="1"/>
          </p:cNvPicPr>
          <p:nvPr/>
        </p:nvPicPr>
        <p:blipFill>
          <a:blip r:embed="rId3"/>
          <a:stretch>
            <a:fillRect/>
          </a:stretch>
        </p:blipFill>
        <p:spPr>
          <a:xfrm>
            <a:off x="6394450" y="3851275"/>
            <a:ext cx="1752600" cy="1752600"/>
          </a:xfrm>
          <a:prstGeom prst="rect">
            <a:avLst/>
          </a:prstGeom>
          <a:noFill/>
          <a:ln w="9525">
            <a:noFill/>
          </a:ln>
        </p:spPr>
      </p:pic>
      <p:sp>
        <p:nvSpPr>
          <p:cNvPr id="108550" name="Rectangle 6"/>
          <p:cNvSpPr/>
          <p:nvPr/>
        </p:nvSpPr>
        <p:spPr>
          <a:xfrm>
            <a:off x="457200" y="5661025"/>
            <a:ext cx="4113213" cy="519113"/>
          </a:xfrm>
          <a:prstGeom prst="rect">
            <a:avLst/>
          </a:prstGeom>
          <a:noFill/>
          <a:ln w="9525">
            <a:noFill/>
          </a:ln>
        </p:spPr>
        <p:txBody>
          <a:bodyPr wrap="none">
            <a:spAutoFit/>
          </a:bodyPr>
          <a:lstStyle/>
          <a:p>
            <a:pPr>
              <a:spcBef>
                <a:spcPct val="20000"/>
              </a:spcBef>
              <a:buClr>
                <a:schemeClr val="accent1"/>
              </a:buClr>
              <a:buSzPct val="65000"/>
              <a:buFont typeface="Wingdings" panose="05000000000000000000" pitchFamily="2" charset="2"/>
            </a:pPr>
            <a:r>
              <a:rPr lang="zh-CN" altLang="en-US" sz="2800" b="1" dirty="0">
                <a:latin typeface="Arial" panose="020B0604020202020204" pitchFamily="34" charset="0"/>
              </a:rPr>
              <a:t>引入约束，减少搜索范围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8550"/>
                                        </p:tgtEl>
                                        <p:attrNameLst>
                                          <p:attrName>style.visibility</p:attrName>
                                        </p:attrNameLst>
                                      </p:cBhvr>
                                      <p:to>
                                        <p:strVal val="visible"/>
                                      </p:to>
                                    </p:set>
                                    <p:anim calcmode="lin" valueType="num">
                                      <p:cBhvr additive="base">
                                        <p:cTn id="7" dur="500" fill="hold"/>
                                        <p:tgtEl>
                                          <p:spTgt spid="108550"/>
                                        </p:tgtEl>
                                        <p:attrNameLst>
                                          <p:attrName>ppt_x</p:attrName>
                                        </p:attrNameLst>
                                      </p:cBhvr>
                                      <p:tavLst>
                                        <p:tav tm="0">
                                          <p:val>
                                            <p:strVal val="#ppt_x"/>
                                          </p:val>
                                        </p:tav>
                                        <p:tav tm="100000">
                                          <p:val>
                                            <p:strVal val="#ppt_x"/>
                                          </p:val>
                                        </p:tav>
                                      </p:tavLst>
                                    </p:anim>
                                    <p:anim calcmode="lin" valueType="num">
                                      <p:cBhvr additive="base">
                                        <p:cTn id="8" dur="500" fill="hold"/>
                                        <p:tgtEl>
                                          <p:spTgt spid="1085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5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p:txBody>
          <a:bodyPr vert="horz" wrap="square" lIns="91440" tIns="45720" rIns="91440" bIns="45720" anchor="t" anchorCtr="0"/>
          <a:lstStyle/>
          <a:p>
            <a:pPr eaLnBrk="1" hangingPunct="1"/>
            <a:r>
              <a:rPr lang="zh-CN" altLang="en-US" b="1" dirty="0">
                <a:solidFill>
                  <a:schemeClr val="tx1"/>
                </a:solidFill>
                <a:latin typeface="楷体_GB2312" pitchFamily="49" charset="-122"/>
                <a:ea typeface="楷体_GB2312" pitchFamily="49" charset="-122"/>
              </a:rPr>
              <a:t>外极线约束</a:t>
            </a:r>
            <a:r>
              <a:rPr lang="zh-CN" altLang="en-US" dirty="0">
                <a:solidFill>
                  <a:schemeClr val="tx1"/>
                </a:solidFill>
                <a:latin typeface="楷体_GB2312" pitchFamily="49" charset="-122"/>
                <a:ea typeface="楷体_GB2312" pitchFamily="49" charset="-122"/>
              </a:rPr>
              <a:t> </a:t>
            </a:r>
          </a:p>
        </p:txBody>
      </p:sp>
      <p:sp>
        <p:nvSpPr>
          <p:cNvPr id="24579" name="Rectangle 3"/>
          <p:cNvSpPr>
            <a:spLocks noGrp="1"/>
          </p:cNvSpPr>
          <p:nvPr>
            <p:ph idx="1"/>
          </p:nvPr>
        </p:nvSpPr>
        <p:spPr>
          <a:xfrm>
            <a:off x="539750" y="1447800"/>
            <a:ext cx="3887788" cy="4267200"/>
          </a:xfrm>
        </p:spPr>
        <p:txBody>
          <a:bodyPr vert="horz" wrap="square" lIns="91440" tIns="45720" rIns="91440" bIns="45720" anchor="t" anchorCtr="0"/>
          <a:lstStyle/>
          <a:p>
            <a:pPr eaLnBrk="1" hangingPunct="1"/>
            <a:r>
              <a:rPr lang="zh-CN" altLang="en-US" dirty="0">
                <a:latin typeface="楷体_GB2312" pitchFamily="49" charset="-122"/>
                <a:ea typeface="楷体_GB2312" pitchFamily="49" charset="-122"/>
              </a:rPr>
              <a:t>一幅图像上的特征点一定位于另一幅图像上对应的外极线上 </a:t>
            </a:r>
          </a:p>
          <a:p>
            <a:pPr eaLnBrk="1" hangingPunct="1"/>
            <a:r>
              <a:rPr lang="zh-CN" altLang="en-US" dirty="0">
                <a:latin typeface="楷体_GB2312" pitchFamily="49" charset="-122"/>
                <a:ea typeface="楷体_GB2312" pitchFamily="49" charset="-122"/>
              </a:rPr>
              <a:t>将二维搜索转会为一维搜索问题</a:t>
            </a:r>
          </a:p>
          <a:p>
            <a:pPr eaLnBrk="1" hangingPunct="1"/>
            <a:r>
              <a:rPr lang="zh-CN" altLang="en-US" dirty="0">
                <a:latin typeface="楷体_GB2312" pitchFamily="49" charset="-122"/>
                <a:ea typeface="楷体_GB2312" pitchFamily="49" charset="-122"/>
              </a:rPr>
              <a:t>在外极线的一个小邻域内进行搜索 </a:t>
            </a:r>
          </a:p>
          <a:p>
            <a:pPr eaLnBrk="1" hangingPunct="1"/>
            <a:endParaRPr lang="en-US" altLang="zh-CN" dirty="0">
              <a:latin typeface="楷体_GB2312" pitchFamily="49" charset="-122"/>
              <a:ea typeface="楷体_GB2312" pitchFamily="49" charset="-122"/>
            </a:endParaRPr>
          </a:p>
        </p:txBody>
      </p:sp>
      <p:pic>
        <p:nvPicPr>
          <p:cNvPr id="24580" name="Picture 4" descr="11"/>
          <p:cNvPicPr>
            <a:picLocks noChangeAspect="1"/>
          </p:cNvPicPr>
          <p:nvPr/>
        </p:nvPicPr>
        <p:blipFill>
          <a:blip r:embed="rId2"/>
          <a:stretch>
            <a:fillRect/>
          </a:stretch>
        </p:blipFill>
        <p:spPr>
          <a:xfrm>
            <a:off x="4787900" y="1371600"/>
            <a:ext cx="3867150" cy="4133850"/>
          </a:xfrm>
          <a:prstGeom prst="rect">
            <a:avLst/>
          </a:prstGeom>
          <a:noFill/>
          <a:ln w="9525">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通过红绿眼镜的双目视差</a:t>
            </a:r>
            <a:endParaRPr lang="en-US" dirty="0"/>
          </a:p>
        </p:txBody>
      </p:sp>
      <p:sp>
        <p:nvSpPr>
          <p:cNvPr id="3" name="Content Placeholder 2"/>
          <p:cNvSpPr>
            <a:spLocks noGrp="1"/>
          </p:cNvSpPr>
          <p:nvPr>
            <p:ph idx="1"/>
          </p:nvPr>
        </p:nvSpPr>
        <p:spPr>
          <a:xfrm>
            <a:off x="238538" y="5273951"/>
            <a:ext cx="8654498" cy="566531"/>
          </a:xfrm>
        </p:spPr>
        <p:txBody>
          <a:bodyPr/>
          <a:lstStyle/>
          <a:p>
            <a:r>
              <a:rPr lang="en-US" dirty="0"/>
              <a:t>Egyptian Ship Model rendered as an Anaglyph to give 3D perception with red-green glasses</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2783" y="1330601"/>
            <a:ext cx="5642941" cy="38731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096" y="857250"/>
            <a:ext cx="9152096" cy="5143500"/>
          </a:xfrm>
          <a:prstGeom prst="rect">
            <a:avLst/>
          </a:prstGeom>
          <a:gradFill>
            <a:gsLst>
              <a:gs pos="0">
                <a:srgbClr val="012D86"/>
              </a:gs>
              <a:gs pos="100000">
                <a:srgbClr val="0E2557"/>
              </a:gs>
            </a:gsLst>
            <a:lin/>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00" dirty="0">
                <a:solidFill>
                  <a:schemeClr val="bg1"/>
                </a:solidFill>
                <a:latin typeface="Cambria Math" panose="02040503050406030204" pitchFamily="18" charset="0"/>
                <a:cs typeface="Cambria Math" panose="02040503050406030204" pitchFamily="18" charset="0"/>
              </a:rPr>
              <a:t>Stereo Matching / Stereo Corresponding </a:t>
            </a:r>
          </a:p>
          <a:p>
            <a:pPr algn="ctr"/>
            <a:r>
              <a:rPr lang="zh-CN" altLang="en-US" sz="3300" dirty="0">
                <a:solidFill>
                  <a:schemeClr val="bg1"/>
                </a:solidFill>
                <a:latin typeface="Cambria Math" panose="02040503050406030204" pitchFamily="18" charset="0"/>
                <a:cs typeface="Cambria Math" panose="02040503050406030204" pitchFamily="18" charset="0"/>
              </a:rPr>
              <a:t>立体匹配</a:t>
            </a:r>
            <a:endParaRPr lang="en-US" sz="3300" dirty="0">
              <a:solidFill>
                <a:schemeClr val="bg1"/>
              </a:solidFill>
              <a:latin typeface="Cambria Math" panose="02040503050406030204" pitchFamily="18" charset="0"/>
              <a:cs typeface="Cambria Math" panose="02040503050406030204"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780574" y="1410008"/>
            <a:ext cx="9333309" cy="4371975"/>
            <a:chOff x="1294765" y="1028700"/>
            <a:chExt cx="12444412" cy="5829300"/>
          </a:xfrm>
        </p:grpSpPr>
        <p:pic>
          <p:nvPicPr>
            <p:cNvPr id="4" name="图片 3"/>
            <p:cNvPicPr>
              <a:picLocks noChangeAspect="1"/>
            </p:cNvPicPr>
            <p:nvPr/>
          </p:nvPicPr>
          <p:blipFill>
            <a:blip r:embed="rId3"/>
            <a:stretch>
              <a:fillRect/>
            </a:stretch>
          </p:blipFill>
          <p:spPr>
            <a:xfrm>
              <a:off x="1294765" y="1028700"/>
              <a:ext cx="9174480" cy="5829300"/>
            </a:xfrm>
            <a:prstGeom prst="rect">
              <a:avLst/>
            </a:prstGeom>
          </p:spPr>
        </p:pic>
        <p:sp>
          <p:nvSpPr>
            <p:cNvPr id="5" name="矩形 4"/>
            <p:cNvSpPr/>
            <p:nvPr/>
          </p:nvSpPr>
          <p:spPr>
            <a:xfrm>
              <a:off x="7273925" y="6322060"/>
              <a:ext cx="3106420" cy="4641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文本框 8"/>
            <p:cNvSpPr txBox="1"/>
            <p:nvPr/>
          </p:nvSpPr>
          <p:spPr>
            <a:xfrm>
              <a:off x="9071292" y="5759204"/>
              <a:ext cx="4667885" cy="1044787"/>
            </a:xfrm>
            <a:prstGeom prst="rect">
              <a:avLst/>
            </a:prstGeom>
            <a:noFill/>
          </p:spPr>
          <p:txBody>
            <a:bodyPr wrap="square" rtlCol="0">
              <a:spAutoFit/>
            </a:bodyPr>
            <a:lstStyle/>
            <a:p>
              <a:r>
                <a:rPr lang="en-US" altLang="zh-CN" sz="1500" b="1" dirty="0">
                  <a:solidFill>
                    <a:schemeClr val="accent4">
                      <a:lumMod val="50000"/>
                    </a:schemeClr>
                  </a:solidFill>
                </a:rPr>
                <a:t>fast </a:t>
              </a:r>
            </a:p>
            <a:p>
              <a:endParaRPr lang="en-US" altLang="zh-CN" sz="1500" b="1" dirty="0">
                <a:solidFill>
                  <a:schemeClr val="accent4">
                    <a:lumMod val="50000"/>
                  </a:schemeClr>
                </a:solidFill>
              </a:endParaRPr>
            </a:p>
            <a:p>
              <a:r>
                <a:rPr lang="en-US" altLang="zh-CN" sz="1500" b="1" dirty="0">
                  <a:solidFill>
                    <a:srgbClr val="C00000"/>
                  </a:solidFill>
                </a:rPr>
                <a:t>extremely</a:t>
              </a:r>
              <a:r>
                <a:rPr lang="en-US" altLang="zh-CN" sz="1500" b="1" dirty="0">
                  <a:solidFill>
                    <a:schemeClr val="accent4">
                      <a:lumMod val="50000"/>
                    </a:schemeClr>
                  </a:solidFill>
                </a:rPr>
                <a:t> slow &amp; smooth</a:t>
              </a:r>
            </a:p>
          </p:txBody>
        </p:sp>
      </p:grpSp>
      <p:sp>
        <p:nvSpPr>
          <p:cNvPr id="10" name="矩形 9"/>
          <p:cNvSpPr/>
          <p:nvPr/>
        </p:nvSpPr>
        <p:spPr>
          <a:xfrm>
            <a:off x="476" y="857726"/>
            <a:ext cx="9152096" cy="618956"/>
          </a:xfrm>
          <a:prstGeom prst="rect">
            <a:avLst/>
          </a:prstGeom>
          <a:solidFill>
            <a:srgbClr val="1D2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700" dirty="0"/>
              <a:t> </a:t>
            </a:r>
            <a:r>
              <a:rPr lang="de-DE" altLang="en-US" sz="2700" dirty="0">
                <a:latin typeface="Calibri" panose="020F0502020204030204" charset="0"/>
              </a:rPr>
              <a:t>Overview of the </a:t>
            </a:r>
            <a:r>
              <a:rPr lang="de-DE" altLang="zh-CN" sz="2700" dirty="0">
                <a:latin typeface="Calibri" panose="020F0502020204030204" charset="0"/>
              </a:rPr>
              <a:t>Algorithm </a:t>
            </a:r>
            <a:endParaRPr lang="de-DE" altLang="zh-CN" sz="2700" dirty="0">
              <a:solidFill>
                <a:schemeClr val="bg1"/>
              </a:solidFill>
              <a:latin typeface="Calibri" panose="020F0502020204030204" charset="0"/>
            </a:endParaRPr>
          </a:p>
        </p:txBody>
      </p:sp>
      <p:sp>
        <p:nvSpPr>
          <p:cNvPr id="7" name="矩形 6"/>
          <p:cNvSpPr/>
          <p:nvPr/>
        </p:nvSpPr>
        <p:spPr>
          <a:xfrm>
            <a:off x="590550" y="3429000"/>
            <a:ext cx="7477125" cy="1400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4" name="组合 23"/>
          <p:cNvGrpSpPr/>
          <p:nvPr/>
        </p:nvGrpSpPr>
        <p:grpSpPr>
          <a:xfrm>
            <a:off x="474374" y="3429000"/>
            <a:ext cx="8195252" cy="1171575"/>
            <a:chOff x="513900" y="2349500"/>
            <a:chExt cx="10927002" cy="1562100"/>
          </a:xfrm>
        </p:grpSpPr>
        <p:grpSp>
          <p:nvGrpSpPr>
            <p:cNvPr id="25" name="组合 24"/>
            <p:cNvGrpSpPr/>
            <p:nvPr/>
          </p:nvGrpSpPr>
          <p:grpSpPr>
            <a:xfrm>
              <a:off x="2603500" y="2349500"/>
              <a:ext cx="6743700" cy="1562100"/>
              <a:chOff x="1841500" y="1320800"/>
              <a:chExt cx="9512300" cy="1562100"/>
            </a:xfrm>
          </p:grpSpPr>
          <p:sp>
            <p:nvSpPr>
              <p:cNvPr id="33" name="矩形 32"/>
              <p:cNvSpPr/>
              <p:nvPr/>
            </p:nvSpPr>
            <p:spPr>
              <a:xfrm>
                <a:off x="1841500" y="1320800"/>
                <a:ext cx="2120900" cy="15621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Matching</a:t>
                </a:r>
              </a:p>
              <a:p>
                <a:pPr algn="ctr"/>
                <a:r>
                  <a:rPr lang="en-US" altLang="zh-CN" sz="1350" dirty="0"/>
                  <a:t>Cost</a:t>
                </a:r>
              </a:p>
              <a:p>
                <a:pPr algn="ctr"/>
                <a:r>
                  <a:rPr lang="en-US" altLang="zh-CN" sz="1350" dirty="0"/>
                  <a:t>Computation</a:t>
                </a:r>
                <a:endParaRPr lang="zh-CN" altLang="en-US" sz="1350" dirty="0"/>
              </a:p>
            </p:txBody>
          </p:sp>
          <p:sp>
            <p:nvSpPr>
              <p:cNvPr id="34" name="矩形 33"/>
              <p:cNvSpPr/>
              <p:nvPr/>
            </p:nvSpPr>
            <p:spPr>
              <a:xfrm>
                <a:off x="4305300" y="1320800"/>
                <a:ext cx="2120900" cy="156210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Cost</a:t>
                </a:r>
              </a:p>
              <a:p>
                <a:pPr algn="ctr"/>
                <a:r>
                  <a:rPr lang="en-US" altLang="zh-CN" sz="1350" dirty="0"/>
                  <a:t>Aggregation</a:t>
                </a:r>
                <a:endParaRPr lang="zh-CN" altLang="en-US" sz="1350" dirty="0"/>
              </a:p>
            </p:txBody>
          </p:sp>
          <p:sp>
            <p:nvSpPr>
              <p:cNvPr id="35" name="矩形 34"/>
              <p:cNvSpPr/>
              <p:nvPr/>
            </p:nvSpPr>
            <p:spPr>
              <a:xfrm>
                <a:off x="6769100" y="1320800"/>
                <a:ext cx="2120900" cy="15621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Disparity</a:t>
                </a:r>
              </a:p>
              <a:p>
                <a:pPr algn="ctr"/>
                <a:r>
                  <a:rPr lang="en-US" altLang="zh-CN" sz="1350" dirty="0"/>
                  <a:t>Computation</a:t>
                </a:r>
              </a:p>
              <a:p>
                <a:pPr algn="ctr"/>
                <a:r>
                  <a:rPr lang="en-US" altLang="zh-CN" sz="1350" dirty="0"/>
                  <a:t>(Selection)</a:t>
                </a:r>
                <a:endParaRPr lang="zh-CN" altLang="en-US" sz="1350" dirty="0"/>
              </a:p>
            </p:txBody>
          </p:sp>
          <p:sp>
            <p:nvSpPr>
              <p:cNvPr id="36" name="矩形 35"/>
              <p:cNvSpPr/>
              <p:nvPr/>
            </p:nvSpPr>
            <p:spPr>
              <a:xfrm>
                <a:off x="9232900" y="1320800"/>
                <a:ext cx="2120900" cy="1562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Disparity</a:t>
                </a:r>
              </a:p>
              <a:p>
                <a:pPr algn="ctr"/>
                <a:r>
                  <a:rPr lang="en-US" altLang="zh-CN" sz="1350" dirty="0"/>
                  <a:t>Refinement</a:t>
                </a:r>
                <a:endParaRPr lang="zh-CN" altLang="en-US" sz="1350" dirty="0"/>
              </a:p>
            </p:txBody>
          </p:sp>
        </p:grpSp>
        <p:sp>
          <p:nvSpPr>
            <p:cNvPr id="26" name="矩形 25"/>
            <p:cNvSpPr/>
            <p:nvPr/>
          </p:nvSpPr>
          <p:spPr>
            <a:xfrm>
              <a:off x="513900" y="2349500"/>
              <a:ext cx="1503602" cy="1562100"/>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accent5">
                      <a:lumMod val="50000"/>
                    </a:schemeClr>
                  </a:solidFill>
                </a:rPr>
                <a:t>Image</a:t>
              </a:r>
            </a:p>
            <a:p>
              <a:pPr algn="ctr"/>
              <a:r>
                <a:rPr lang="en-US" altLang="zh-CN" sz="1500" dirty="0">
                  <a:solidFill>
                    <a:schemeClr val="accent5">
                      <a:lumMod val="50000"/>
                    </a:schemeClr>
                  </a:solidFill>
                </a:rPr>
                <a:t>Pair</a:t>
              </a:r>
              <a:endParaRPr lang="zh-CN" altLang="en-US" sz="1500" dirty="0">
                <a:solidFill>
                  <a:schemeClr val="accent5">
                    <a:lumMod val="50000"/>
                  </a:schemeClr>
                </a:solidFill>
              </a:endParaRPr>
            </a:p>
          </p:txBody>
        </p:sp>
        <p:cxnSp>
          <p:nvCxnSpPr>
            <p:cNvPr id="27" name="直接箭头连接符 26"/>
            <p:cNvCxnSpPr>
              <a:stCxn id="26" idx="3"/>
              <a:endCxn id="33" idx="1"/>
            </p:cNvCxnSpPr>
            <p:nvPr/>
          </p:nvCxnSpPr>
          <p:spPr>
            <a:xfrm>
              <a:off x="2017502" y="3130550"/>
              <a:ext cx="5859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33" idx="3"/>
              <a:endCxn id="34" idx="1"/>
            </p:cNvCxnSpPr>
            <p:nvPr/>
          </p:nvCxnSpPr>
          <p:spPr>
            <a:xfrm>
              <a:off x="4107102" y="3130550"/>
              <a:ext cx="2430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34" idx="3"/>
              <a:endCxn id="35" idx="1"/>
            </p:cNvCxnSpPr>
            <p:nvPr/>
          </p:nvCxnSpPr>
          <p:spPr>
            <a:xfrm>
              <a:off x="5853801" y="3130550"/>
              <a:ext cx="2430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35" idx="3"/>
              <a:endCxn id="36" idx="1"/>
            </p:cNvCxnSpPr>
            <p:nvPr/>
          </p:nvCxnSpPr>
          <p:spPr>
            <a:xfrm>
              <a:off x="7600501" y="3130550"/>
              <a:ext cx="2430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9937300" y="2349500"/>
              <a:ext cx="1503602" cy="1562100"/>
            </a:xfrm>
            <a:prstGeom prst="rect">
              <a:avLst/>
            </a:prstGeom>
            <a:gradFill flip="none" rotWithShape="1">
              <a:gsLst>
                <a:gs pos="5200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accent5">
                      <a:lumMod val="50000"/>
                    </a:schemeClr>
                  </a:solidFill>
                </a:rPr>
                <a:t>Disparity</a:t>
              </a:r>
            </a:p>
            <a:p>
              <a:pPr algn="ctr"/>
              <a:r>
                <a:rPr lang="en-US" altLang="zh-CN" sz="1500" dirty="0">
                  <a:solidFill>
                    <a:schemeClr val="accent5">
                      <a:lumMod val="50000"/>
                    </a:schemeClr>
                  </a:solidFill>
                </a:rPr>
                <a:t>Map</a:t>
              </a:r>
              <a:endParaRPr lang="zh-CN" altLang="en-US" sz="1500" dirty="0">
                <a:solidFill>
                  <a:schemeClr val="accent5">
                    <a:lumMod val="50000"/>
                  </a:schemeClr>
                </a:solidFill>
              </a:endParaRPr>
            </a:p>
          </p:txBody>
        </p:sp>
        <p:cxnSp>
          <p:nvCxnSpPr>
            <p:cNvPr id="32" name="直接箭头连接符 31"/>
            <p:cNvCxnSpPr>
              <a:stCxn id="36" idx="3"/>
              <a:endCxn id="31" idx="1"/>
            </p:cNvCxnSpPr>
            <p:nvPr/>
          </p:nvCxnSpPr>
          <p:spPr>
            <a:xfrm>
              <a:off x="9347200" y="3130550"/>
              <a:ext cx="5901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7" name="矩形: 圆角 36"/>
          <p:cNvSpPr/>
          <p:nvPr/>
        </p:nvSpPr>
        <p:spPr>
          <a:xfrm>
            <a:off x="1821825" y="3276600"/>
            <a:ext cx="5493375" cy="1476372"/>
          </a:xfrm>
          <a:prstGeom prst="roundRect">
            <a:avLst/>
          </a:prstGeom>
          <a:noFill/>
          <a:ln w="28575">
            <a:solidFill>
              <a:schemeClr val="accent2">
                <a:lumMod val="50000"/>
              </a:schemeClr>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文本框 37"/>
          <p:cNvSpPr txBox="1"/>
          <p:nvPr/>
        </p:nvSpPr>
        <p:spPr>
          <a:xfrm>
            <a:off x="1820887" y="4475973"/>
            <a:ext cx="5607675" cy="299085"/>
          </a:xfrm>
          <a:prstGeom prst="rect">
            <a:avLst/>
          </a:prstGeom>
          <a:noFill/>
        </p:spPr>
        <p:txBody>
          <a:bodyPr wrap="square" rtlCol="0">
            <a:spAutoFit/>
          </a:bodyPr>
          <a:lstStyle/>
          <a:p>
            <a:r>
              <a:rPr lang="en-US" altLang="zh-CN" sz="1350" dirty="0"/>
              <a:t>	1	              2	            3		           4 	    </a:t>
            </a:r>
            <a:endParaRPr lang="zh-CN" altLang="en-US" sz="135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stretch>
            <a:fillRect/>
          </a:stretch>
        </p:blipFill>
        <p:spPr>
          <a:xfrm>
            <a:off x="2173129" y="3063241"/>
            <a:ext cx="4578191" cy="2041208"/>
          </a:xfrm>
          <a:prstGeom prst="rect">
            <a:avLst/>
          </a:prstGeom>
        </p:spPr>
      </p:pic>
      <p:sp>
        <p:nvSpPr>
          <p:cNvPr id="10" name="矩形 9"/>
          <p:cNvSpPr/>
          <p:nvPr/>
        </p:nvSpPr>
        <p:spPr>
          <a:xfrm>
            <a:off x="476" y="857726"/>
            <a:ext cx="9152096" cy="618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700" dirty="0">
                <a:solidFill>
                  <a:srgbClr val="1D2E6D"/>
                </a:solidFill>
              </a:rPr>
              <a:t>1. Matching Cost</a:t>
            </a:r>
          </a:p>
        </p:txBody>
      </p:sp>
      <p:sp>
        <p:nvSpPr>
          <p:cNvPr id="5" name="矩形 4"/>
          <p:cNvSpPr/>
          <p:nvPr/>
        </p:nvSpPr>
        <p:spPr>
          <a:xfrm>
            <a:off x="476" y="1476851"/>
            <a:ext cx="9152096" cy="1297305"/>
          </a:xfrm>
          <a:prstGeom prst="rect">
            <a:avLst/>
          </a:prstGeom>
          <a:solidFill>
            <a:srgbClr val="1D2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700" dirty="0">
              <a:solidFill>
                <a:schemeClr val="bg1"/>
              </a:solidFill>
            </a:endParaRPr>
          </a:p>
        </p:txBody>
      </p:sp>
      <p:sp>
        <p:nvSpPr>
          <p:cNvPr id="6" name="文本框 5"/>
          <p:cNvSpPr txBox="1"/>
          <p:nvPr/>
        </p:nvSpPr>
        <p:spPr>
          <a:xfrm>
            <a:off x="521494" y="1688306"/>
            <a:ext cx="7764780" cy="1753235"/>
          </a:xfrm>
          <a:prstGeom prst="rect">
            <a:avLst/>
          </a:prstGeom>
          <a:noFill/>
        </p:spPr>
        <p:txBody>
          <a:bodyPr wrap="square" rtlCol="0">
            <a:spAutoFit/>
          </a:bodyPr>
          <a:lstStyle/>
          <a:p>
            <a:r>
              <a:rPr lang="zh-CN" altLang="en-US" sz="2700">
                <a:solidFill>
                  <a:schemeClr val="bg1"/>
                </a:solidFill>
              </a:rPr>
              <a:t>左右图像素点像素点对</a:t>
            </a:r>
            <a:r>
              <a:rPr lang="en-US" altLang="zh-CN" sz="2700">
                <a:solidFill>
                  <a:schemeClr val="bg1"/>
                </a:solidFill>
              </a:rPr>
              <a:t>(point pair)</a:t>
            </a:r>
            <a:r>
              <a:rPr lang="zh-CN" altLang="en-US" sz="2700">
                <a:solidFill>
                  <a:schemeClr val="bg1"/>
                </a:solidFill>
              </a:rPr>
              <a:t>对应同一个位置的</a:t>
            </a:r>
            <a:r>
              <a:rPr lang="zh-CN" altLang="en-US" sz="2700" b="1">
                <a:solidFill>
                  <a:schemeClr val="bg1"/>
                </a:solidFill>
                <a:sym typeface="+mn-ea"/>
              </a:rPr>
              <a:t>可能性（相似度）</a:t>
            </a:r>
          </a:p>
          <a:p>
            <a:endParaRPr lang="zh-CN" altLang="en-US" sz="2700" b="1">
              <a:solidFill>
                <a:schemeClr val="bg1"/>
              </a:solidFill>
              <a:sym typeface="+mn-ea"/>
            </a:endParaRPr>
          </a:p>
          <a:p>
            <a:endParaRPr lang="zh-CN" altLang="en-US" sz="2700" b="1">
              <a:solidFill>
                <a:schemeClr val="bg1"/>
              </a:solidFill>
            </a:endParaRPr>
          </a:p>
        </p:txBody>
      </p:sp>
      <p:sp>
        <p:nvSpPr>
          <p:cNvPr id="2" name="文本框 1"/>
          <p:cNvSpPr txBox="1"/>
          <p:nvPr/>
        </p:nvSpPr>
        <p:spPr>
          <a:xfrm>
            <a:off x="2977515" y="5104448"/>
            <a:ext cx="3474720" cy="368300"/>
          </a:xfrm>
          <a:prstGeom prst="rect">
            <a:avLst/>
          </a:prstGeom>
          <a:noFill/>
        </p:spPr>
        <p:txBody>
          <a:bodyPr wrap="square" rtlCol="0">
            <a:spAutoFit/>
          </a:bodyPr>
          <a:lstStyle/>
          <a:p>
            <a:r>
              <a:rPr lang="en-US" altLang="zh-CN"/>
              <a:t>Cost↓			Similarity↑ </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5293519"/>
            <a:ext cx="9152096" cy="707231"/>
          </a:xfrm>
          <a:prstGeom prst="rect">
            <a:avLst/>
          </a:prstGeom>
          <a:solidFill>
            <a:srgbClr val="1D2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700" dirty="0">
              <a:solidFill>
                <a:schemeClr val="bg1"/>
              </a:solidFill>
            </a:endParaRPr>
          </a:p>
        </p:txBody>
      </p:sp>
      <p:grpSp>
        <p:nvGrpSpPr>
          <p:cNvPr id="10" name="组合 9"/>
          <p:cNvGrpSpPr/>
          <p:nvPr/>
        </p:nvGrpSpPr>
        <p:grpSpPr>
          <a:xfrm>
            <a:off x="75724" y="2295049"/>
            <a:ext cx="9000649" cy="4074319"/>
            <a:chOff x="205" y="2167"/>
            <a:chExt cx="18899" cy="8555"/>
          </a:xfrm>
        </p:grpSpPr>
        <p:pic>
          <p:nvPicPr>
            <p:cNvPr id="8" name="图片 7"/>
            <p:cNvPicPr>
              <a:picLocks noChangeAspect="1"/>
            </p:cNvPicPr>
            <p:nvPr/>
          </p:nvPicPr>
          <p:blipFill>
            <a:blip r:embed="rId2"/>
            <a:stretch>
              <a:fillRect/>
            </a:stretch>
          </p:blipFill>
          <p:spPr>
            <a:xfrm>
              <a:off x="10331" y="2167"/>
              <a:ext cx="8773" cy="5858"/>
            </a:xfrm>
            <a:prstGeom prst="rect">
              <a:avLst/>
            </a:prstGeom>
          </p:spPr>
        </p:pic>
        <p:sp>
          <p:nvSpPr>
            <p:cNvPr id="7" name="文本框 6"/>
            <p:cNvSpPr txBox="1"/>
            <p:nvPr/>
          </p:nvSpPr>
          <p:spPr>
            <a:xfrm>
              <a:off x="205" y="2291"/>
              <a:ext cx="18804" cy="8431"/>
            </a:xfrm>
            <a:prstGeom prst="rect">
              <a:avLst/>
            </a:prstGeom>
            <a:noFill/>
          </p:spPr>
          <p:txBody>
            <a:bodyPr wrap="square" rtlCol="0">
              <a:spAutoFit/>
            </a:bodyPr>
            <a:lstStyle/>
            <a:p>
              <a:r>
                <a:rPr lang="en-US" altLang="zh-CN"/>
                <a:t>Sum of Absolute Differences (SAD)</a:t>
              </a:r>
            </a:p>
            <a:p>
              <a:endParaRPr lang="en-US" altLang="zh-CN"/>
            </a:p>
            <a:p>
              <a:r>
                <a:rPr lang="en-US" altLang="zh-CN"/>
                <a:t>Sum of Squared Differences (SSD)</a:t>
              </a:r>
            </a:p>
            <a:p>
              <a:endParaRPr lang="en-US" altLang="zh-CN"/>
            </a:p>
            <a:p>
              <a:r>
                <a:rPr lang="en-US" altLang="zh-CN">
                  <a:sym typeface="+mn-ea"/>
                </a:rPr>
                <a:t>Normalized Cross Correlation (NCC)</a:t>
              </a:r>
              <a:endParaRPr lang="en-US" altLang="zh-CN"/>
            </a:p>
            <a:p>
              <a:endParaRPr lang="en-US" altLang="zh-CN"/>
            </a:p>
            <a:p>
              <a:r>
                <a:rPr lang="en-US" altLang="zh-CN"/>
                <a:t>Zero-mean SAD</a:t>
              </a:r>
            </a:p>
            <a:p>
              <a:endParaRPr lang="en-US" altLang="zh-CN"/>
            </a:p>
            <a:p>
              <a:r>
                <a:rPr lang="en-US" altLang="zh-CN"/>
                <a:t>Locally scaled SAD</a:t>
              </a:r>
            </a:p>
            <a:p>
              <a:endParaRPr lang="en-US" altLang="zh-CN"/>
            </a:p>
            <a:p>
              <a:pPr algn="l"/>
              <a:endParaRPr lang="en-US" altLang="zh-CN">
                <a:solidFill>
                  <a:schemeClr val="bg1">
                    <a:lumMod val="95000"/>
                  </a:schemeClr>
                </a:solidFill>
              </a:endParaRPr>
            </a:p>
            <a:p>
              <a:pPr algn="l"/>
              <a:r>
                <a:rPr lang="en-US" altLang="zh-CN" b="1">
                  <a:solidFill>
                    <a:schemeClr val="bg1">
                      <a:lumMod val="95000"/>
                    </a:schemeClr>
                  </a:solidFill>
                </a:rPr>
                <a:t>Deep Lerning : MC-CNN					</a:t>
              </a:r>
              <a:r>
                <a:rPr lang="en-US" altLang="zh-CN" sz="1500">
                  <a:solidFill>
                    <a:schemeClr val="bg1">
                      <a:lumMod val="95000"/>
                    </a:schemeClr>
                  </a:solidFill>
                </a:rPr>
                <a:t>Image Pair→</a:t>
              </a:r>
              <a:r>
                <a:rPr lang="en-US" altLang="zh-CN" sz="1500" b="1">
                  <a:solidFill>
                    <a:schemeClr val="bg1">
                      <a:lumMod val="95000"/>
                    </a:schemeClr>
                  </a:solidFill>
                </a:rPr>
                <a:t>MC-CNN</a:t>
              </a:r>
              <a:r>
                <a:rPr lang="en-US" altLang="zh-CN" sz="1500">
                  <a:solidFill>
                    <a:schemeClr val="bg1">
                      <a:lumMod val="95000"/>
                    </a:schemeClr>
                  </a:solidFill>
                </a:rPr>
                <a:t>→Cost Volume</a:t>
              </a:r>
              <a:endParaRPr lang="en-US" altLang="zh-CN" sz="1350">
                <a:solidFill>
                  <a:schemeClr val="bg1">
                    <a:lumMod val="95000"/>
                  </a:schemeClr>
                </a:solidFill>
              </a:endParaRPr>
            </a:p>
            <a:p>
              <a:pPr algn="l"/>
              <a:r>
                <a:rPr lang="en-US" altLang="zh-CN" sz="1200">
                  <a:solidFill>
                    <a:schemeClr val="bg1">
                      <a:lumMod val="95000"/>
                    </a:schemeClr>
                  </a:solidFill>
                </a:rPr>
                <a:t>from: Jure Zbontar, Yann LeCun</a:t>
              </a:r>
            </a:p>
            <a:p>
              <a:endParaRPr lang="en-US" altLang="zh-CN" sz="1350"/>
            </a:p>
            <a:p>
              <a:endParaRPr lang="en-US" altLang="zh-CN" sz="1350"/>
            </a:p>
          </p:txBody>
        </p:sp>
      </p:grpSp>
      <p:sp>
        <p:nvSpPr>
          <p:cNvPr id="9" name="矩形 8"/>
          <p:cNvSpPr/>
          <p:nvPr/>
        </p:nvSpPr>
        <p:spPr>
          <a:xfrm>
            <a:off x="0" y="1153954"/>
            <a:ext cx="9152096" cy="407670"/>
          </a:xfrm>
          <a:prstGeom prst="rect">
            <a:avLst/>
          </a:prstGeom>
          <a:solidFill>
            <a:srgbClr val="1D2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700" dirty="0">
                <a:solidFill>
                  <a:schemeClr val="bg1"/>
                </a:solidFill>
              </a:rPr>
              <a:t>Matching Cost Measure (Similarity)</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p:cNvPicPr/>
          <p:nvPr/>
        </p:nvPicPr>
        <p:blipFill>
          <a:blip r:embed="rId2"/>
          <a:stretch>
            <a:fillRect/>
          </a:stretch>
        </p:blipFill>
        <p:spPr>
          <a:xfrm>
            <a:off x="2257425" y="1947863"/>
            <a:ext cx="6807518" cy="3159443"/>
          </a:xfrm>
          <a:prstGeom prst="rect">
            <a:avLst/>
          </a:prstGeom>
          <a:noFill/>
          <a:ln w="9525">
            <a:noFill/>
          </a:ln>
        </p:spPr>
      </p:pic>
      <p:sp>
        <p:nvSpPr>
          <p:cNvPr id="9" name="矩形 8"/>
          <p:cNvSpPr/>
          <p:nvPr/>
        </p:nvSpPr>
        <p:spPr>
          <a:xfrm>
            <a:off x="0" y="983933"/>
            <a:ext cx="9152096" cy="407670"/>
          </a:xfrm>
          <a:prstGeom prst="rect">
            <a:avLst/>
          </a:prstGeom>
          <a:solidFill>
            <a:srgbClr val="1D2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2700" dirty="0">
                <a:solidFill>
                  <a:schemeClr val="bg1"/>
                </a:solidFill>
              </a:rPr>
              <a:t>Matching Cost Measure: </a:t>
            </a:r>
            <a:r>
              <a:rPr lang="en-US" altLang="zh-CN" sz="2700" b="1" dirty="0">
                <a:solidFill>
                  <a:schemeClr val="accent5">
                    <a:lumMod val="60000"/>
                    <a:lumOff val="40000"/>
                  </a:schemeClr>
                </a:solidFill>
              </a:rPr>
              <a:t>CENSUS</a:t>
            </a:r>
          </a:p>
        </p:txBody>
      </p:sp>
      <p:pic>
        <p:nvPicPr>
          <p:cNvPr id="102" name="图片 101"/>
          <p:cNvPicPr/>
          <p:nvPr/>
        </p:nvPicPr>
        <p:blipFill>
          <a:blip r:embed="rId3"/>
          <a:stretch>
            <a:fillRect/>
          </a:stretch>
        </p:blipFill>
        <p:spPr>
          <a:xfrm>
            <a:off x="46911" y="1441609"/>
            <a:ext cx="4179094" cy="585788"/>
          </a:xfrm>
          <a:prstGeom prst="rect">
            <a:avLst/>
          </a:prstGeom>
          <a:noFill/>
          <a:ln w="9525">
            <a:noFill/>
          </a:ln>
        </p:spPr>
      </p:pic>
      <p:pic>
        <p:nvPicPr>
          <p:cNvPr id="103" name="图片 102"/>
          <p:cNvPicPr/>
          <p:nvPr/>
        </p:nvPicPr>
        <p:blipFill>
          <a:blip r:embed="rId4"/>
          <a:stretch>
            <a:fillRect/>
          </a:stretch>
        </p:blipFill>
        <p:spPr>
          <a:xfrm>
            <a:off x="47149" y="3116342"/>
            <a:ext cx="2271713" cy="821531"/>
          </a:xfrm>
          <a:prstGeom prst="rect">
            <a:avLst/>
          </a:prstGeom>
          <a:noFill/>
          <a:ln w="9525">
            <a:noFill/>
          </a:ln>
        </p:spPr>
      </p:pic>
      <p:pic>
        <p:nvPicPr>
          <p:cNvPr id="104" name="图片 103"/>
          <p:cNvPicPr/>
          <p:nvPr/>
        </p:nvPicPr>
        <p:blipFill>
          <a:blip r:embed="rId5"/>
          <a:stretch>
            <a:fillRect/>
          </a:stretch>
        </p:blipFill>
        <p:spPr>
          <a:xfrm>
            <a:off x="46911" y="4981099"/>
            <a:ext cx="4421981" cy="542925"/>
          </a:xfrm>
          <a:prstGeom prst="rect">
            <a:avLst/>
          </a:prstGeom>
          <a:noFill/>
          <a:ln w="9525">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2"/>
          <a:stretch>
            <a:fillRect/>
          </a:stretch>
        </p:blipFill>
        <p:spPr>
          <a:xfrm>
            <a:off x="-184547" y="1821656"/>
            <a:ext cx="5150644" cy="3214688"/>
          </a:xfrm>
          <a:prstGeom prst="rect">
            <a:avLst/>
          </a:prstGeom>
        </p:spPr>
      </p:pic>
      <p:sp>
        <p:nvSpPr>
          <p:cNvPr id="26" name="矩形 25"/>
          <p:cNvSpPr/>
          <p:nvPr/>
        </p:nvSpPr>
        <p:spPr>
          <a:xfrm>
            <a:off x="476" y="857726"/>
            <a:ext cx="9152096" cy="618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700" dirty="0">
                <a:solidFill>
                  <a:srgbClr val="1D2E6D"/>
                </a:solidFill>
              </a:rPr>
              <a:t>1. Matching Cost</a:t>
            </a:r>
          </a:p>
        </p:txBody>
      </p:sp>
      <p:sp>
        <p:nvSpPr>
          <p:cNvPr id="27" name="矩形 26"/>
          <p:cNvSpPr/>
          <p:nvPr/>
        </p:nvSpPr>
        <p:spPr>
          <a:xfrm>
            <a:off x="0" y="857250"/>
            <a:ext cx="9152096" cy="685800"/>
          </a:xfrm>
          <a:prstGeom prst="rect">
            <a:avLst/>
          </a:prstGeom>
          <a:solidFill>
            <a:srgbClr val="1D2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2700" dirty="0">
                <a:solidFill>
                  <a:schemeClr val="bg1"/>
                </a:solidFill>
              </a:rPr>
              <a:t>1. Matching Cost</a:t>
            </a:r>
            <a:endParaRPr lang="en-US" altLang="zh-CN" sz="2700" b="1" dirty="0">
              <a:solidFill>
                <a:srgbClr val="92D050"/>
              </a:solidFill>
            </a:endParaRPr>
          </a:p>
        </p:txBody>
      </p:sp>
      <p:sp>
        <p:nvSpPr>
          <p:cNvPr id="29" name="矩形 28"/>
          <p:cNvSpPr/>
          <p:nvPr/>
        </p:nvSpPr>
        <p:spPr>
          <a:xfrm>
            <a:off x="4895850" y="1543050"/>
            <a:ext cx="4256246" cy="4457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700" dirty="0"/>
              <a:t>Cost</a:t>
            </a:r>
            <a:r>
              <a:rPr lang="zh-CN" altLang="en-US" sz="2700" dirty="0"/>
              <a:t> </a:t>
            </a:r>
            <a:r>
              <a:rPr lang="en-US" altLang="zh-CN" sz="2700" dirty="0"/>
              <a:t>Volume</a:t>
            </a:r>
          </a:p>
          <a:p>
            <a:endParaRPr lang="en-US" altLang="zh-CN" sz="2700" dirty="0"/>
          </a:p>
          <a:p>
            <a:r>
              <a:rPr lang="en-US" altLang="zh-CN" dirty="0">
                <a:solidFill>
                  <a:schemeClr val="bg1">
                    <a:lumMod val="85000"/>
                  </a:schemeClr>
                </a:solidFill>
              </a:rPr>
              <a:t>· </a:t>
            </a:r>
            <a:r>
              <a:rPr lang="zh-CN" altLang="en-US" dirty="0">
                <a:solidFill>
                  <a:schemeClr val="bg1">
                    <a:lumMod val="85000"/>
                  </a:schemeClr>
                </a:solidFill>
              </a:rPr>
              <a:t>基于参考图 </a:t>
            </a:r>
            <a:r>
              <a:rPr lang="en-US" altLang="zh-CN" dirty="0">
                <a:solidFill>
                  <a:schemeClr val="bg1">
                    <a:lumMod val="85000"/>
                  </a:schemeClr>
                </a:solidFill>
              </a:rPr>
              <a:t>(Refence Image)</a:t>
            </a:r>
          </a:p>
          <a:p>
            <a:r>
              <a:rPr lang="en-US" altLang="zh-CN" sz="2100" dirty="0"/>
              <a:t>	</a:t>
            </a:r>
            <a:r>
              <a:rPr lang="zh-CN" altLang="en-US" sz="2100" b="1" dirty="0"/>
              <a:t>一般为左图</a:t>
            </a:r>
            <a:endParaRPr lang="en-US" altLang="zh-CN" sz="2100" b="1" dirty="0"/>
          </a:p>
          <a:p>
            <a:endParaRPr lang="en-US" altLang="zh-CN" sz="2100" dirty="0"/>
          </a:p>
          <a:p>
            <a:r>
              <a:rPr lang="en-US" altLang="zh-CN" dirty="0">
                <a:solidFill>
                  <a:schemeClr val="bg1">
                    <a:lumMod val="85000"/>
                  </a:schemeClr>
                </a:solidFill>
              </a:rPr>
              <a:t>· Size = L * W * D</a:t>
            </a:r>
          </a:p>
          <a:p>
            <a:r>
              <a:rPr lang="en-US" altLang="zh-CN" sz="2100" dirty="0"/>
              <a:t>	</a:t>
            </a:r>
            <a:r>
              <a:rPr lang="zh-CN" altLang="en-US" sz="2100" b="1" dirty="0"/>
              <a:t>长 </a:t>
            </a:r>
            <a:r>
              <a:rPr lang="en-US" altLang="zh-CN" sz="2100" b="1" dirty="0"/>
              <a:t>× </a:t>
            </a:r>
            <a:r>
              <a:rPr lang="zh-CN" altLang="en-US" sz="2100" b="1" dirty="0"/>
              <a:t>宽 </a:t>
            </a:r>
            <a:r>
              <a:rPr lang="en-US" altLang="zh-CN" sz="2100" b="1" dirty="0"/>
              <a:t>× </a:t>
            </a:r>
            <a:r>
              <a:rPr lang="zh-CN" altLang="en-US" sz="2100" b="1" dirty="0"/>
              <a:t>深度范围</a:t>
            </a:r>
            <a:endParaRPr lang="en-US" altLang="zh-CN" sz="2100" b="1" dirty="0"/>
          </a:p>
          <a:p>
            <a:endParaRPr lang="en-US" altLang="zh-CN" sz="2100" dirty="0"/>
          </a:p>
          <a:p>
            <a:r>
              <a:rPr lang="en-US" altLang="zh-CN" dirty="0">
                <a:solidFill>
                  <a:schemeClr val="bg1">
                    <a:lumMod val="85000"/>
                  </a:schemeClr>
                </a:solidFill>
              </a:rPr>
              <a:t>· C</a:t>
            </a:r>
            <a:r>
              <a:rPr lang="zh-CN" altLang="en-US" dirty="0">
                <a:solidFill>
                  <a:schemeClr val="bg1">
                    <a:lumMod val="85000"/>
                  </a:schemeClr>
                </a:solidFill>
              </a:rPr>
              <a:t> </a:t>
            </a:r>
            <a:r>
              <a:rPr lang="en-US" altLang="zh-CN" dirty="0">
                <a:solidFill>
                  <a:schemeClr val="bg1">
                    <a:lumMod val="85000"/>
                  </a:schemeClr>
                </a:solidFill>
              </a:rPr>
              <a:t>(x, y, d) </a:t>
            </a:r>
          </a:p>
          <a:p>
            <a:r>
              <a:rPr lang="en-US" altLang="zh-CN" dirty="0"/>
              <a:t>	</a:t>
            </a:r>
            <a:r>
              <a:rPr lang="zh-CN" altLang="en-US" sz="2100" b="1" dirty="0"/>
              <a:t>点 </a:t>
            </a:r>
            <a:r>
              <a:rPr lang="en-US" altLang="zh-CN" sz="2100" b="1" dirty="0"/>
              <a:t>(x, y)</a:t>
            </a:r>
            <a:r>
              <a:rPr lang="zh-CN" altLang="en-US" sz="2100" b="1" dirty="0"/>
              <a:t> 视差为 </a:t>
            </a:r>
            <a:r>
              <a:rPr lang="en-US" altLang="zh-CN" sz="2100" b="1" dirty="0"/>
              <a:t>d</a:t>
            </a:r>
            <a:r>
              <a:rPr lang="zh-CN" altLang="en-US" sz="2100" b="1" dirty="0"/>
              <a:t>时的匹配代价</a:t>
            </a:r>
            <a:endParaRPr lang="zh-CN" altLang="en-US" b="1"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76" y="1476851"/>
            <a:ext cx="9152096" cy="775811"/>
          </a:xfrm>
          <a:prstGeom prst="rect">
            <a:avLst/>
          </a:prstGeom>
          <a:solidFill>
            <a:srgbClr val="1D2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700" dirty="0">
                <a:solidFill>
                  <a:schemeClr val="bg1"/>
                </a:solidFill>
              </a:rPr>
              <a:t>减少匹配代价计算时的不稳定性性</a:t>
            </a:r>
          </a:p>
        </p:txBody>
      </p:sp>
      <p:sp>
        <p:nvSpPr>
          <p:cNvPr id="10" name="矩形 9"/>
          <p:cNvSpPr/>
          <p:nvPr/>
        </p:nvSpPr>
        <p:spPr>
          <a:xfrm>
            <a:off x="476" y="857726"/>
            <a:ext cx="9152096" cy="618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700" dirty="0">
                <a:solidFill>
                  <a:srgbClr val="1D2E6D"/>
                </a:solidFill>
              </a:rPr>
              <a:t>2. Cost Aggregation</a:t>
            </a:r>
          </a:p>
        </p:txBody>
      </p:sp>
      <p:sp>
        <p:nvSpPr>
          <p:cNvPr id="4" name="矩形 3"/>
          <p:cNvSpPr/>
          <p:nvPr/>
        </p:nvSpPr>
        <p:spPr>
          <a:xfrm>
            <a:off x="476" y="2252663"/>
            <a:ext cx="9152096" cy="77581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bg1"/>
                </a:solidFill>
              </a:rPr>
              <a:t>Core : Cost(p)’ = Sum of Cost(p) and Cost(p’s neigbours)</a:t>
            </a:r>
          </a:p>
        </p:txBody>
      </p:sp>
      <p:sp>
        <p:nvSpPr>
          <p:cNvPr id="6" name="文本框 5"/>
          <p:cNvSpPr txBox="1"/>
          <p:nvPr/>
        </p:nvSpPr>
        <p:spPr>
          <a:xfrm>
            <a:off x="3222784" y="3040380"/>
            <a:ext cx="2697956" cy="506730"/>
          </a:xfrm>
          <a:prstGeom prst="rect">
            <a:avLst/>
          </a:prstGeom>
          <a:noFill/>
        </p:spPr>
        <p:txBody>
          <a:bodyPr wrap="square" rtlCol="0">
            <a:spAutoFit/>
          </a:bodyPr>
          <a:lstStyle/>
          <a:p>
            <a:pPr algn="ctr"/>
            <a:r>
              <a:rPr lang="en-US" altLang="zh-CN" sz="2700" b="1">
                <a:gradFill>
                  <a:gsLst>
                    <a:gs pos="0">
                      <a:srgbClr val="012D86"/>
                    </a:gs>
                    <a:gs pos="100000">
                      <a:srgbClr val="0E2557"/>
                    </a:gs>
                  </a:gsLst>
                  <a:lin scaled="0"/>
                </a:gradFill>
              </a:rPr>
              <a:t>Based on </a:t>
            </a:r>
          </a:p>
        </p:txBody>
      </p:sp>
      <p:sp>
        <p:nvSpPr>
          <p:cNvPr id="7" name="文本框 6"/>
          <p:cNvSpPr txBox="1"/>
          <p:nvPr/>
        </p:nvSpPr>
        <p:spPr>
          <a:xfrm>
            <a:off x="705326" y="3682841"/>
            <a:ext cx="9743599" cy="368300"/>
          </a:xfrm>
          <a:prstGeom prst="rect">
            <a:avLst/>
          </a:prstGeom>
          <a:noFill/>
        </p:spPr>
        <p:txBody>
          <a:bodyPr wrap="square" rtlCol="0">
            <a:spAutoFit/>
          </a:bodyPr>
          <a:lstStyle/>
          <a:p>
            <a:r>
              <a:rPr lang="en-US" altLang="zh-CN"/>
              <a:t>Rectangular Windows	Unconstrained Shapes	Adaptive weights </a:t>
            </a:r>
          </a:p>
        </p:txBody>
      </p:sp>
      <p:pic>
        <p:nvPicPr>
          <p:cNvPr id="8" name="图片 7"/>
          <p:cNvPicPr>
            <a:picLocks noChangeAspect="1"/>
          </p:cNvPicPr>
          <p:nvPr/>
        </p:nvPicPr>
        <p:blipFill>
          <a:blip r:embed="rId2"/>
          <a:stretch>
            <a:fillRect/>
          </a:stretch>
        </p:blipFill>
        <p:spPr>
          <a:xfrm>
            <a:off x="476" y="4186714"/>
            <a:ext cx="3649504" cy="1782604"/>
          </a:xfrm>
          <a:prstGeom prst="rect">
            <a:avLst/>
          </a:prstGeom>
        </p:spPr>
      </p:pic>
      <p:pic>
        <p:nvPicPr>
          <p:cNvPr id="9" name="图片 8"/>
          <p:cNvPicPr>
            <a:picLocks noChangeAspect="1"/>
          </p:cNvPicPr>
          <p:nvPr/>
        </p:nvPicPr>
        <p:blipFill>
          <a:blip r:embed="rId3"/>
          <a:stretch>
            <a:fillRect/>
          </a:stretch>
        </p:blipFill>
        <p:spPr>
          <a:xfrm>
            <a:off x="5028248" y="4186714"/>
            <a:ext cx="4019550" cy="1761649"/>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153954"/>
            <a:ext cx="9152096" cy="407670"/>
          </a:xfrm>
          <a:prstGeom prst="rect">
            <a:avLst/>
          </a:prstGeom>
          <a:solidFill>
            <a:srgbClr val="1D2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700" dirty="0">
                <a:solidFill>
                  <a:schemeClr val="bg1"/>
                </a:solidFill>
              </a:rPr>
              <a:t>Performance of Cost Aggregation</a:t>
            </a:r>
          </a:p>
        </p:txBody>
      </p:sp>
      <p:grpSp>
        <p:nvGrpSpPr>
          <p:cNvPr id="22" name="组合 21"/>
          <p:cNvGrpSpPr/>
          <p:nvPr/>
        </p:nvGrpSpPr>
        <p:grpSpPr>
          <a:xfrm>
            <a:off x="1268156" y="1644968"/>
            <a:ext cx="7399118" cy="4163854"/>
            <a:chOff x="3107" y="2109"/>
            <a:chExt cx="13222" cy="7441"/>
          </a:xfrm>
        </p:grpSpPr>
        <p:pic>
          <p:nvPicPr>
            <p:cNvPr id="4" name="图片 3"/>
            <p:cNvPicPr>
              <a:picLocks noChangeAspect="1"/>
            </p:cNvPicPr>
            <p:nvPr/>
          </p:nvPicPr>
          <p:blipFill>
            <a:blip r:embed="rId2"/>
            <a:srcRect l="13082"/>
            <a:stretch>
              <a:fillRect/>
            </a:stretch>
          </p:blipFill>
          <p:spPr>
            <a:xfrm>
              <a:off x="3107" y="2605"/>
              <a:ext cx="3734" cy="3036"/>
            </a:xfrm>
            <a:prstGeom prst="rect">
              <a:avLst/>
            </a:prstGeom>
          </p:spPr>
        </p:pic>
        <p:pic>
          <p:nvPicPr>
            <p:cNvPr id="6" name="图片 5"/>
            <p:cNvPicPr>
              <a:picLocks noChangeAspect="1"/>
            </p:cNvPicPr>
            <p:nvPr/>
          </p:nvPicPr>
          <p:blipFill>
            <a:blip r:embed="rId3"/>
            <a:stretch>
              <a:fillRect/>
            </a:stretch>
          </p:blipFill>
          <p:spPr>
            <a:xfrm>
              <a:off x="6753" y="2605"/>
              <a:ext cx="9576" cy="3132"/>
            </a:xfrm>
            <a:prstGeom prst="rect">
              <a:avLst/>
            </a:prstGeom>
          </p:spPr>
        </p:pic>
        <p:pic>
          <p:nvPicPr>
            <p:cNvPr id="13" name="图片 12"/>
            <p:cNvPicPr>
              <a:picLocks noChangeAspect="1"/>
            </p:cNvPicPr>
            <p:nvPr/>
          </p:nvPicPr>
          <p:blipFill>
            <a:blip r:embed="rId4"/>
            <a:srcRect t="11672"/>
            <a:stretch>
              <a:fillRect/>
            </a:stretch>
          </p:blipFill>
          <p:spPr>
            <a:xfrm>
              <a:off x="5326" y="6644"/>
              <a:ext cx="3660" cy="2906"/>
            </a:xfrm>
            <a:prstGeom prst="rect">
              <a:avLst/>
            </a:prstGeom>
          </p:spPr>
        </p:pic>
        <p:sp>
          <p:nvSpPr>
            <p:cNvPr id="15" name="文本框 14"/>
            <p:cNvSpPr txBox="1"/>
            <p:nvPr/>
          </p:nvSpPr>
          <p:spPr>
            <a:xfrm>
              <a:off x="7506" y="2109"/>
              <a:ext cx="3642" cy="534"/>
            </a:xfrm>
            <a:prstGeom prst="rect">
              <a:avLst/>
            </a:prstGeom>
            <a:noFill/>
          </p:spPr>
          <p:txBody>
            <a:bodyPr wrap="square" rtlCol="0" anchor="t">
              <a:spAutoFit/>
            </a:bodyPr>
            <a:lstStyle/>
            <a:p>
              <a:pPr algn="ctr"/>
              <a:r>
                <a:rPr lang="en-US" altLang="zh-CN" sz="1350">
                  <a:sym typeface="+mn-ea"/>
                </a:rPr>
                <a:t>Rectangular Windows</a:t>
              </a:r>
              <a:endParaRPr lang="zh-CN" altLang="en-US" sz="1350"/>
            </a:p>
          </p:txBody>
        </p:sp>
        <p:sp>
          <p:nvSpPr>
            <p:cNvPr id="16" name="文本框 15"/>
            <p:cNvSpPr txBox="1"/>
            <p:nvPr/>
          </p:nvSpPr>
          <p:spPr>
            <a:xfrm>
              <a:off x="5293" y="6057"/>
              <a:ext cx="3726" cy="534"/>
            </a:xfrm>
            <a:prstGeom prst="rect">
              <a:avLst/>
            </a:prstGeom>
            <a:noFill/>
          </p:spPr>
          <p:txBody>
            <a:bodyPr wrap="square" rtlCol="0" anchor="t">
              <a:spAutoFit/>
            </a:bodyPr>
            <a:lstStyle/>
            <a:p>
              <a:pPr algn="ctr"/>
              <a:r>
                <a:rPr lang="en-US" altLang="zh-CN" sz="1350">
                  <a:sym typeface="+mn-ea"/>
                </a:rPr>
                <a:t>Unconstrained Shapes</a:t>
              </a:r>
              <a:endParaRPr lang="zh-CN" altLang="en-US" sz="1350"/>
            </a:p>
          </p:txBody>
        </p:sp>
        <p:sp>
          <p:nvSpPr>
            <p:cNvPr id="17" name="文本框 16"/>
            <p:cNvSpPr txBox="1"/>
            <p:nvPr/>
          </p:nvSpPr>
          <p:spPr>
            <a:xfrm>
              <a:off x="10071" y="6064"/>
              <a:ext cx="2941" cy="534"/>
            </a:xfrm>
            <a:prstGeom prst="rect">
              <a:avLst/>
            </a:prstGeom>
            <a:noFill/>
          </p:spPr>
          <p:txBody>
            <a:bodyPr wrap="square" rtlCol="0" anchor="t">
              <a:spAutoFit/>
            </a:bodyPr>
            <a:lstStyle/>
            <a:p>
              <a:pPr algn="ctr"/>
              <a:r>
                <a:rPr lang="en-US" altLang="zh-CN" sz="1350">
                  <a:sym typeface="+mn-ea"/>
                </a:rPr>
                <a:t>Adaptive weights</a:t>
              </a:r>
              <a:endParaRPr lang="zh-CN" altLang="en-US" sz="1350"/>
            </a:p>
          </p:txBody>
        </p:sp>
        <p:pic>
          <p:nvPicPr>
            <p:cNvPr id="21" name="图片 20"/>
            <p:cNvPicPr>
              <a:picLocks noChangeAspect="1"/>
            </p:cNvPicPr>
            <p:nvPr/>
          </p:nvPicPr>
          <p:blipFill>
            <a:blip r:embed="rId5"/>
            <a:stretch>
              <a:fillRect/>
            </a:stretch>
          </p:blipFill>
          <p:spPr>
            <a:xfrm>
              <a:off x="9816" y="6644"/>
              <a:ext cx="3450" cy="2890"/>
            </a:xfrm>
            <a:prstGeom prst="rect">
              <a:avLst/>
            </a:prstGeom>
          </p:spPr>
        </p:pic>
      </p:grpSp>
      <p:sp>
        <p:nvSpPr>
          <p:cNvPr id="9" name="矩形 8"/>
          <p:cNvSpPr/>
          <p:nvPr/>
        </p:nvSpPr>
        <p:spPr>
          <a:xfrm>
            <a:off x="3357727" y="2356105"/>
            <a:ext cx="314325" cy="647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文本框 9"/>
          <p:cNvSpPr txBox="1"/>
          <p:nvPr/>
        </p:nvSpPr>
        <p:spPr>
          <a:xfrm>
            <a:off x="1997273" y="3577201"/>
            <a:ext cx="695325" cy="252730"/>
          </a:xfrm>
          <a:prstGeom prst="rect">
            <a:avLst/>
          </a:prstGeom>
          <a:noFill/>
        </p:spPr>
        <p:txBody>
          <a:bodyPr wrap="square" rtlCol="0">
            <a:spAutoFit/>
          </a:bodyPr>
          <a:lstStyle/>
          <a:p>
            <a:pPr algn="ctr"/>
            <a:r>
              <a:rPr lang="en-US" altLang="zh-CN" sz="1050" b="1" dirty="0">
                <a:solidFill>
                  <a:srgbClr val="FF0000"/>
                </a:solidFill>
              </a:rPr>
              <a:t>AD</a:t>
            </a:r>
            <a:endParaRPr lang="zh-CN" altLang="en-US" sz="1050" b="1" dirty="0">
              <a:solidFill>
                <a:srgbClr val="FF0000"/>
              </a:solidFill>
            </a:endParaRPr>
          </a:p>
        </p:txBody>
      </p:sp>
      <p:sp>
        <p:nvSpPr>
          <p:cNvPr id="20" name="文本框 19"/>
          <p:cNvSpPr txBox="1"/>
          <p:nvPr/>
        </p:nvSpPr>
        <p:spPr>
          <a:xfrm>
            <a:off x="4196807" y="3554847"/>
            <a:ext cx="1104204" cy="414020"/>
          </a:xfrm>
          <a:prstGeom prst="rect">
            <a:avLst/>
          </a:prstGeom>
          <a:noFill/>
        </p:spPr>
        <p:txBody>
          <a:bodyPr wrap="square" rtlCol="0">
            <a:spAutoFit/>
          </a:bodyPr>
          <a:lstStyle/>
          <a:p>
            <a:pPr algn="ctr"/>
            <a:r>
              <a:rPr lang="en-US" altLang="zh-CN" sz="1050" b="1" dirty="0">
                <a:solidFill>
                  <a:srgbClr val="FF0000"/>
                </a:solidFill>
              </a:rPr>
              <a:t>AD + BF</a:t>
            </a:r>
          </a:p>
          <a:p>
            <a:pPr algn="ctr"/>
            <a:r>
              <a:rPr lang="en-US" altLang="zh-CN" sz="1050" b="1" dirty="0">
                <a:solidFill>
                  <a:srgbClr val="FF0000"/>
                </a:solidFill>
              </a:rPr>
              <a:t>5 x 5</a:t>
            </a:r>
            <a:endParaRPr lang="zh-CN" altLang="en-US" sz="1050" b="1" dirty="0">
              <a:solidFill>
                <a:srgbClr val="FF0000"/>
              </a:solidFill>
            </a:endParaRPr>
          </a:p>
        </p:txBody>
      </p:sp>
      <p:sp>
        <p:nvSpPr>
          <p:cNvPr id="23" name="文本框 22"/>
          <p:cNvSpPr txBox="1"/>
          <p:nvPr/>
        </p:nvSpPr>
        <p:spPr>
          <a:xfrm>
            <a:off x="6668174" y="3537584"/>
            <a:ext cx="1104204" cy="414020"/>
          </a:xfrm>
          <a:prstGeom prst="rect">
            <a:avLst/>
          </a:prstGeom>
          <a:noFill/>
        </p:spPr>
        <p:txBody>
          <a:bodyPr wrap="square" rtlCol="0">
            <a:spAutoFit/>
          </a:bodyPr>
          <a:lstStyle/>
          <a:p>
            <a:pPr algn="ctr"/>
            <a:r>
              <a:rPr lang="en-US" altLang="zh-CN" sz="1050" b="1" dirty="0">
                <a:solidFill>
                  <a:srgbClr val="FF0000"/>
                </a:solidFill>
              </a:rPr>
              <a:t>AD + BF</a:t>
            </a:r>
          </a:p>
          <a:p>
            <a:pPr algn="ctr"/>
            <a:r>
              <a:rPr lang="en-US" altLang="zh-CN" sz="1050" b="1" dirty="0">
                <a:solidFill>
                  <a:srgbClr val="FF0000"/>
                </a:solidFill>
              </a:rPr>
              <a:t>11 x 11</a:t>
            </a:r>
            <a:endParaRPr lang="zh-CN" altLang="en-US" sz="1050" b="1" dirty="0">
              <a:solidFill>
                <a:srgbClr val="FF0000"/>
              </a:solidFill>
            </a:endParaRPr>
          </a:p>
        </p:txBody>
      </p:sp>
      <p:sp>
        <p:nvSpPr>
          <p:cNvPr id="24" name="矩形 23"/>
          <p:cNvSpPr/>
          <p:nvPr/>
        </p:nvSpPr>
        <p:spPr>
          <a:xfrm>
            <a:off x="8205951" y="2448117"/>
            <a:ext cx="661823" cy="647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nvPicPr>
        <p:blipFill>
          <a:blip r:embed="rId3"/>
          <a:stretch>
            <a:fillRect/>
          </a:stretch>
        </p:blipFill>
        <p:spPr>
          <a:xfrm>
            <a:off x="5327809" y="1696403"/>
            <a:ext cx="2425541" cy="2277428"/>
          </a:xfrm>
          <a:prstGeom prst="rect">
            <a:avLst/>
          </a:prstGeom>
          <a:noFill/>
          <a:ln w="9525">
            <a:noFill/>
          </a:ln>
        </p:spPr>
      </p:pic>
      <p:sp>
        <p:nvSpPr>
          <p:cNvPr id="5" name="矩形 4"/>
          <p:cNvSpPr/>
          <p:nvPr/>
        </p:nvSpPr>
        <p:spPr>
          <a:xfrm>
            <a:off x="0" y="1153954"/>
            <a:ext cx="9152096" cy="407670"/>
          </a:xfrm>
          <a:prstGeom prst="rect">
            <a:avLst/>
          </a:prstGeom>
          <a:solidFill>
            <a:srgbClr val="1D2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700" dirty="0">
                <a:solidFill>
                  <a:schemeClr val="bg1"/>
                </a:solidFill>
              </a:rPr>
              <a:t> Aggregation based on </a:t>
            </a:r>
            <a:r>
              <a:rPr lang="en-US" altLang="zh-CN" sz="2700" b="1" dirty="0">
                <a:solidFill>
                  <a:schemeClr val="bg1"/>
                </a:solidFill>
              </a:rPr>
              <a:t>Cross-Based Local Support Region</a:t>
            </a:r>
          </a:p>
        </p:txBody>
      </p:sp>
      <p:pic>
        <p:nvPicPr>
          <p:cNvPr id="6" name="图片 5"/>
          <p:cNvPicPr>
            <a:picLocks noChangeAspect="1"/>
          </p:cNvPicPr>
          <p:nvPr/>
        </p:nvPicPr>
        <p:blipFill>
          <a:blip r:embed="rId4"/>
          <a:stretch>
            <a:fillRect/>
          </a:stretch>
        </p:blipFill>
        <p:spPr>
          <a:xfrm>
            <a:off x="4912043" y="4181951"/>
            <a:ext cx="3257074" cy="1266825"/>
          </a:xfrm>
          <a:prstGeom prst="rect">
            <a:avLst/>
          </a:prstGeom>
        </p:spPr>
      </p:pic>
      <p:pic>
        <p:nvPicPr>
          <p:cNvPr id="101" name="图片 100"/>
          <p:cNvPicPr/>
          <p:nvPr/>
        </p:nvPicPr>
        <p:blipFill>
          <a:blip r:embed="rId5"/>
          <a:srcRect b="3903"/>
          <a:stretch>
            <a:fillRect/>
          </a:stretch>
        </p:blipFill>
        <p:spPr>
          <a:xfrm>
            <a:off x="281464" y="1740218"/>
            <a:ext cx="4027170" cy="3377089"/>
          </a:xfrm>
          <a:prstGeom prst="rect">
            <a:avLst/>
          </a:prstGeom>
          <a:noFill/>
          <a:ln w="9525">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76" y="857726"/>
            <a:ext cx="9152096" cy="618956"/>
          </a:xfrm>
          <a:prstGeom prst="rect">
            <a:avLst/>
          </a:prstGeom>
          <a:solidFill>
            <a:srgbClr val="1D2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700" dirty="0">
                <a:solidFill>
                  <a:schemeClr val="bg1"/>
                </a:solidFill>
              </a:rPr>
              <a:t>3. Disparity Selection (Local)</a:t>
            </a:r>
          </a:p>
        </p:txBody>
      </p:sp>
      <p:sp>
        <p:nvSpPr>
          <p:cNvPr id="4" name="文本框 3"/>
          <p:cNvSpPr txBox="1"/>
          <p:nvPr/>
        </p:nvSpPr>
        <p:spPr>
          <a:xfrm>
            <a:off x="299561" y="2079308"/>
            <a:ext cx="2943225" cy="1476375"/>
          </a:xfrm>
          <a:prstGeom prst="rect">
            <a:avLst/>
          </a:prstGeom>
          <a:noFill/>
        </p:spPr>
        <p:txBody>
          <a:bodyPr wrap="square" rtlCol="0">
            <a:spAutoFit/>
          </a:bodyPr>
          <a:lstStyle/>
          <a:p>
            <a:r>
              <a:rPr lang="en-US" altLang="zh-CN" sz="2100">
                <a:solidFill>
                  <a:srgbClr val="1D2E6D"/>
                </a:solidFill>
              </a:rPr>
              <a:t>Local Method:</a:t>
            </a:r>
          </a:p>
          <a:p>
            <a:endParaRPr lang="en-US" altLang="zh-CN" sz="2100">
              <a:solidFill>
                <a:srgbClr val="1D2E6D"/>
              </a:solidFill>
            </a:endParaRPr>
          </a:p>
          <a:p>
            <a:r>
              <a:rPr lang="en-US" altLang="zh-CN" sz="2100">
                <a:solidFill>
                  <a:srgbClr val="1D2E6D"/>
                </a:solidFill>
              </a:rPr>
              <a:t>WTA (winner takes all)</a:t>
            </a:r>
          </a:p>
          <a:p>
            <a:endParaRPr lang="en-US" altLang="zh-CN" sz="1350"/>
          </a:p>
          <a:p>
            <a:endParaRPr lang="en-US" altLang="zh-CN" sz="1350"/>
          </a:p>
        </p:txBody>
      </p:sp>
      <p:pic>
        <p:nvPicPr>
          <p:cNvPr id="12" name="图片 11"/>
          <p:cNvPicPr>
            <a:picLocks noChangeAspect="1"/>
          </p:cNvPicPr>
          <p:nvPr/>
        </p:nvPicPr>
        <p:blipFill>
          <a:blip r:embed="rId2"/>
          <a:stretch>
            <a:fillRect/>
          </a:stretch>
        </p:blipFill>
        <p:spPr>
          <a:xfrm>
            <a:off x="1764983" y="3295650"/>
            <a:ext cx="5614035" cy="250317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单目透视的立体信息</a:t>
            </a:r>
            <a:r>
              <a:rPr lang="en-US" dirty="0"/>
              <a:t>: </a:t>
            </a:r>
            <a:r>
              <a:rPr lang="en-US" sz="1800" b="0" i="0" dirty="0">
                <a:solidFill>
                  <a:srgbClr val="FFC000"/>
                </a:solidFill>
                <a:effectLst/>
                <a:latin typeface="Arial" panose="020B0604020202020204" pitchFamily="34" charset="0"/>
              </a:rPr>
              <a:t>Julian </a:t>
            </a:r>
            <a:r>
              <a:rPr lang="en-US" sz="1800" b="0" i="0" dirty="0" err="1">
                <a:solidFill>
                  <a:srgbClr val="FFC000"/>
                </a:solidFill>
                <a:effectLst/>
                <a:latin typeface="Arial" panose="020B0604020202020204" pitchFamily="34" charset="0"/>
              </a:rPr>
              <a:t>Beever</a:t>
            </a:r>
            <a:r>
              <a:rPr lang="en-US" sz="1800" dirty="0" err="1">
                <a:solidFill>
                  <a:srgbClr val="FFC000"/>
                </a:solidFill>
                <a:latin typeface="Arial" panose="020B0604020202020204" pitchFamily="34" charset="0"/>
              </a:rPr>
              <a:t>’s</a:t>
            </a:r>
            <a:r>
              <a:rPr lang="en-US" sz="1800" dirty="0">
                <a:solidFill>
                  <a:srgbClr val="FFC000"/>
                </a:solidFill>
                <a:latin typeface="Arial" panose="020B0604020202020204" pitchFamily="34" charset="0"/>
              </a:rPr>
              <a:t> </a:t>
            </a:r>
            <a:r>
              <a:rPr lang="en-US" sz="1800" b="0" i="0" dirty="0">
                <a:solidFill>
                  <a:srgbClr val="FFC000"/>
                </a:solidFill>
                <a:effectLst/>
                <a:latin typeface="Arial" panose="020B0604020202020204" pitchFamily="34" charset="0"/>
              </a:rPr>
              <a:t>Pavement drawings</a:t>
            </a:r>
            <a:endParaRPr lang="en-US" dirty="0">
              <a:solidFill>
                <a:srgbClr val="FFC000"/>
              </a:solidFill>
            </a:endParaRPr>
          </a:p>
        </p:txBody>
      </p:sp>
      <p:sp>
        <p:nvSpPr>
          <p:cNvPr id="3" name="Content Placeholder 2"/>
          <p:cNvSpPr>
            <a:spLocks noGrp="1"/>
          </p:cNvSpPr>
          <p:nvPr>
            <p:ph idx="1"/>
          </p:nvPr>
        </p:nvSpPr>
        <p:spPr>
          <a:xfrm>
            <a:off x="284887" y="4900322"/>
            <a:ext cx="4086200" cy="997209"/>
          </a:xfrm>
        </p:spPr>
        <p:txBody>
          <a:bodyPr>
            <a:normAutofit fontScale="50000" lnSpcReduction="10000"/>
          </a:bodyPr>
          <a:lstStyle/>
          <a:p>
            <a:pPr marL="0" indent="0">
              <a:buNone/>
            </a:pPr>
            <a:r>
              <a:rPr lang="en-US" i="0" dirty="0">
                <a:solidFill>
                  <a:srgbClr val="FFFFFF"/>
                </a:solidFill>
                <a:effectLst/>
              </a:rPr>
              <a:t>Who's Painting Who ? Historians have long wondered just how </a:t>
            </a:r>
            <a:r>
              <a:rPr lang="en-US" i="0" dirty="0" err="1">
                <a:solidFill>
                  <a:srgbClr val="FFFFFF"/>
                </a:solidFill>
                <a:effectLst/>
              </a:rPr>
              <a:t>Michaelangelo</a:t>
            </a:r>
            <a:r>
              <a:rPr lang="en-US" i="0" dirty="0">
                <a:solidFill>
                  <a:srgbClr val="FFFFFF"/>
                </a:solidFill>
                <a:effectLst/>
              </a:rPr>
              <a:t> managed to paint his famous Mona Lisa on the wall of the Sistine Chapel. Here a possible method is demonstrated.</a:t>
            </a:r>
          </a:p>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2363" y="1364602"/>
            <a:ext cx="2859832" cy="428974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40" y="1459074"/>
            <a:ext cx="4839672" cy="322644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p:nvPr/>
        </p:nvSpPr>
        <p:spPr>
          <a:xfrm>
            <a:off x="5141776" y="5640354"/>
            <a:ext cx="4086200" cy="415796"/>
          </a:xfrm>
          <a:prstGeom prst="rect">
            <a:avLst/>
          </a:prstGeom>
          <a:effectLst>
            <a:outerShdw blurRad="50800" dir="14400000">
              <a:srgbClr val="000000">
                <a:alpha val="40000"/>
              </a:srgbClr>
            </a:outerShdw>
          </a:effectLst>
        </p:spPr>
        <p:txBody>
          <a:bodyPr vert="horz" lIns="68580" tIns="34290" rIns="68580" bIns="34290" rtlCol="0" anchor="t" anchorCtr="0">
            <a:normAutofit fontScale="97500"/>
          </a:bodyPr>
          <a:lstStyle>
            <a:lvl1pPr marL="342900" indent="-342900" algn="l" defTabSz="457200" rtl="0" eaLnBrk="1" latinLnBrk="0" hangingPunct="1">
              <a:spcBef>
                <a:spcPct val="20000"/>
              </a:spcBef>
              <a:spcAft>
                <a:spcPts val="600"/>
              </a:spcAft>
              <a:buClr>
                <a:schemeClr val="accent1"/>
              </a:buClr>
              <a:buFont typeface="Courier New" panose="02070309020205020404" pitchFamily="49" charset="0"/>
              <a:buChar char="o"/>
              <a:defRPr sz="1800" kern="1200">
                <a:solidFill>
                  <a:schemeClr val="tx1"/>
                </a:solidFill>
                <a:latin typeface="Calibri" panose="020F0502020204030204" charset="0"/>
                <a:ea typeface="+mn-ea"/>
                <a:cs typeface="Calibri" panose="020F0502020204030204" charset="0"/>
              </a:defRPr>
            </a:lvl1pPr>
            <a:lvl2pPr marL="742950" indent="-285750" algn="l" defTabSz="457200" rtl="0" eaLnBrk="1" latinLnBrk="0" hangingPunct="1">
              <a:spcBef>
                <a:spcPct val="20000"/>
              </a:spcBef>
              <a:spcAft>
                <a:spcPts val="600"/>
              </a:spcAft>
              <a:buClr>
                <a:schemeClr val="accent1"/>
              </a:buClr>
              <a:buFont typeface="Courier New" panose="02070309020205020404" pitchFamily="49" charset="0"/>
              <a:buChar char="o"/>
              <a:defRPr sz="1600" kern="1200">
                <a:solidFill>
                  <a:schemeClr val="tx1"/>
                </a:solidFill>
                <a:latin typeface="Calibri" panose="020F0502020204030204" charset="0"/>
                <a:ea typeface="+mn-ea"/>
                <a:cs typeface="Calibri" panose="020F0502020204030204" charset="0"/>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1400" kern="1200">
                <a:solidFill>
                  <a:schemeClr val="tx1"/>
                </a:solidFill>
                <a:latin typeface="Calibri" panose="020F0502020204030204" charset="0"/>
                <a:ea typeface="+mn-ea"/>
                <a:cs typeface="Calibri" panose="020F0502020204030204" charset="0"/>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Calibri" panose="020F0502020204030204" charset="0"/>
                <a:ea typeface="+mn-ea"/>
                <a:cs typeface="Calibri" panose="020F0502020204030204" charset="0"/>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Calibri" panose="020F0502020204030204" charset="0"/>
                <a:ea typeface="+mn-ea"/>
                <a:cs typeface="Calibri" panose="020F0502020204030204" charset="0"/>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0" indent="0" algn="ctr">
              <a:buFont typeface="Courier New" panose="02070309020205020404" pitchFamily="49" charset="0"/>
              <a:buNone/>
            </a:pPr>
            <a:r>
              <a:rPr lang="en-US" sz="1350" dirty="0">
                <a:solidFill>
                  <a:srgbClr val="FFFFFF"/>
                </a:solidFill>
              </a:rPr>
              <a:t>Batman and </a:t>
            </a:r>
            <a:r>
              <a:rPr lang="en-US" sz="1350" dirty="0" err="1">
                <a:solidFill>
                  <a:srgbClr val="FFFFFF"/>
                </a:solidFill>
              </a:rPr>
              <a:t>Robinto</a:t>
            </a:r>
            <a:r>
              <a:rPr lang="en-US" sz="1350" dirty="0">
                <a:solidFill>
                  <a:srgbClr val="FFFFFF"/>
                </a:solidFill>
              </a:rPr>
              <a:t> the rescue. (London, UK)</a:t>
            </a:r>
          </a:p>
          <a:p>
            <a:pPr marL="0" indent="0" algn="ctr">
              <a:buFont typeface="Courier New" panose="02070309020205020404" pitchFamily="49" charset="0"/>
              <a:buNone/>
            </a:pPr>
            <a:endParaRPr lang="en-US" sz="1350" dirty="0">
              <a:solidFill>
                <a:srgbClr val="FFFFFF"/>
              </a:solidFill>
            </a:endParaRPr>
          </a:p>
          <a:p>
            <a:pPr algn="ctr"/>
            <a:endParaRPr lang="en-US" sz="135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rcRect t="14712"/>
          <a:stretch>
            <a:fillRect/>
          </a:stretch>
        </p:blipFill>
        <p:spPr>
          <a:xfrm>
            <a:off x="3379946" y="1657350"/>
            <a:ext cx="4617720" cy="1974056"/>
          </a:xfrm>
          <a:prstGeom prst="rect">
            <a:avLst/>
          </a:prstGeom>
        </p:spPr>
      </p:pic>
      <p:sp>
        <p:nvSpPr>
          <p:cNvPr id="10" name="矩形 9"/>
          <p:cNvSpPr/>
          <p:nvPr/>
        </p:nvSpPr>
        <p:spPr>
          <a:xfrm>
            <a:off x="476" y="857726"/>
            <a:ext cx="9152096" cy="618956"/>
          </a:xfrm>
          <a:prstGeom prst="rect">
            <a:avLst/>
          </a:prstGeom>
          <a:solidFill>
            <a:srgbClr val="1D2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700" dirty="0">
                <a:solidFill>
                  <a:schemeClr val="bg1"/>
                </a:solidFill>
              </a:rPr>
              <a:t>3. Disparity Selection (Global)</a:t>
            </a:r>
          </a:p>
        </p:txBody>
      </p:sp>
      <p:sp>
        <p:nvSpPr>
          <p:cNvPr id="4" name="文本框 3"/>
          <p:cNvSpPr txBox="1"/>
          <p:nvPr/>
        </p:nvSpPr>
        <p:spPr>
          <a:xfrm>
            <a:off x="299561" y="2079308"/>
            <a:ext cx="3529489" cy="1153160"/>
          </a:xfrm>
          <a:prstGeom prst="rect">
            <a:avLst/>
          </a:prstGeom>
          <a:noFill/>
        </p:spPr>
        <p:txBody>
          <a:bodyPr wrap="square" rtlCol="0">
            <a:spAutoFit/>
          </a:bodyPr>
          <a:lstStyle/>
          <a:p>
            <a:r>
              <a:rPr lang="en-US" altLang="zh-CN" sz="2100">
                <a:solidFill>
                  <a:srgbClr val="1D2E6D"/>
                </a:solidFill>
              </a:rPr>
              <a:t>Global Method: </a:t>
            </a:r>
          </a:p>
          <a:p>
            <a:endParaRPr lang="en-US" altLang="zh-CN" sz="2100">
              <a:solidFill>
                <a:srgbClr val="1D2E6D"/>
              </a:solidFill>
            </a:endParaRPr>
          </a:p>
          <a:p>
            <a:r>
              <a:rPr lang="en-US" altLang="zh-CN" sz="1350"/>
              <a:t>Global Eenery Function (for each pixel):</a:t>
            </a:r>
          </a:p>
          <a:p>
            <a:endParaRPr lang="en-US" altLang="zh-CN" sz="1350"/>
          </a:p>
        </p:txBody>
      </p:sp>
      <p:pic>
        <p:nvPicPr>
          <p:cNvPr id="3" name="图片 2"/>
          <p:cNvPicPr>
            <a:picLocks noChangeAspect="1"/>
          </p:cNvPicPr>
          <p:nvPr/>
        </p:nvPicPr>
        <p:blipFill>
          <a:blip r:embed="rId4"/>
          <a:stretch>
            <a:fillRect/>
          </a:stretch>
        </p:blipFill>
        <p:spPr>
          <a:xfrm>
            <a:off x="4344829" y="3866674"/>
            <a:ext cx="3501866" cy="553403"/>
          </a:xfrm>
          <a:prstGeom prst="rect">
            <a:avLst/>
          </a:prstGeom>
        </p:spPr>
      </p:pic>
      <p:sp>
        <p:nvSpPr>
          <p:cNvPr id="8" name="文本框 7"/>
          <p:cNvSpPr txBox="1"/>
          <p:nvPr/>
        </p:nvSpPr>
        <p:spPr>
          <a:xfrm>
            <a:off x="1496854" y="4654868"/>
            <a:ext cx="6159341" cy="1568450"/>
          </a:xfrm>
          <a:prstGeom prst="rect">
            <a:avLst/>
          </a:prstGeom>
          <a:noFill/>
        </p:spPr>
        <p:txBody>
          <a:bodyPr wrap="square" rtlCol="0">
            <a:spAutoFit/>
          </a:bodyPr>
          <a:lstStyle/>
          <a:p>
            <a:pPr algn="ctr"/>
            <a:r>
              <a:rPr lang="en-US" altLang="zh-CN" sz="2400" b="1">
                <a:solidFill>
                  <a:srgbClr val="FF0000"/>
                </a:solidFill>
              </a:rPr>
              <a:t>NP Hard!!!</a:t>
            </a:r>
          </a:p>
          <a:p>
            <a:pPr algn="ctr"/>
            <a:r>
              <a:rPr lang="en-US" altLang="zh-CN" sz="2400" b="1">
                <a:solidFill>
                  <a:srgbClr val="1D2E6D"/>
                </a:solidFill>
              </a:rPr>
              <a:t>Resolution : 300 * 300  Depth: 0 - 40</a:t>
            </a:r>
          </a:p>
          <a:p>
            <a:pPr algn="ctr"/>
            <a:r>
              <a:rPr lang="en-US" altLang="zh-CN" sz="2400" b="1">
                <a:solidFill>
                  <a:srgbClr val="1D2E6D"/>
                </a:solidFill>
              </a:rPr>
              <a:t>possible solutions : 40^(300*300)</a:t>
            </a:r>
          </a:p>
          <a:p>
            <a:pPr algn="ctr"/>
            <a:endParaRPr lang="en-US" altLang="zh-CN" sz="2400" b="1">
              <a:solidFill>
                <a:srgbClr val="1D2E6D"/>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153954"/>
            <a:ext cx="9152096" cy="407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700" dirty="0">
                <a:solidFill>
                  <a:srgbClr val="1D2E6D"/>
                </a:solidFill>
              </a:rPr>
              <a:t>For Solution Searching</a:t>
            </a:r>
          </a:p>
        </p:txBody>
      </p:sp>
      <p:sp>
        <p:nvSpPr>
          <p:cNvPr id="6" name="文本框 5"/>
          <p:cNvSpPr txBox="1"/>
          <p:nvPr/>
        </p:nvSpPr>
        <p:spPr>
          <a:xfrm>
            <a:off x="1253014" y="2392680"/>
            <a:ext cx="6377940" cy="3646170"/>
          </a:xfrm>
          <a:prstGeom prst="rect">
            <a:avLst/>
          </a:prstGeom>
          <a:noFill/>
        </p:spPr>
        <p:txBody>
          <a:bodyPr wrap="square" rtlCol="0">
            <a:spAutoFit/>
          </a:bodyPr>
          <a:lstStyle/>
          <a:p>
            <a:r>
              <a:rPr lang="en-US" altLang="zh-CN" sz="2100" b="1">
                <a:solidFill>
                  <a:schemeClr val="bg1"/>
                </a:solidFill>
              </a:rPr>
              <a:t>Graph Cuts</a:t>
            </a:r>
          </a:p>
          <a:p>
            <a:endParaRPr lang="en-US" altLang="zh-CN" sz="2100" b="1">
              <a:solidFill>
                <a:schemeClr val="bg1"/>
              </a:solidFill>
            </a:endParaRPr>
          </a:p>
          <a:p>
            <a:r>
              <a:rPr lang="en-US" altLang="zh-CN" sz="2100" b="1">
                <a:solidFill>
                  <a:schemeClr val="bg1"/>
                </a:solidFill>
              </a:rPr>
              <a:t>Belief Propagation</a:t>
            </a:r>
          </a:p>
          <a:p>
            <a:endParaRPr lang="en-US" altLang="zh-CN" sz="2100" b="1">
              <a:solidFill>
                <a:schemeClr val="bg1"/>
              </a:solidFill>
            </a:endParaRPr>
          </a:p>
          <a:p>
            <a:r>
              <a:rPr lang="en-US" altLang="zh-CN" sz="2100" b="1">
                <a:solidFill>
                  <a:schemeClr val="bg1"/>
                </a:solidFill>
              </a:rPr>
              <a:t>Dynamic Programming</a:t>
            </a:r>
          </a:p>
          <a:p>
            <a:endParaRPr lang="en-US" altLang="zh-CN" sz="2100" b="1">
              <a:solidFill>
                <a:schemeClr val="bg1"/>
              </a:solidFill>
            </a:endParaRPr>
          </a:p>
          <a:p>
            <a:r>
              <a:rPr lang="en-US" altLang="zh-CN" sz="2100" b="1">
                <a:solidFill>
                  <a:schemeClr val="bg1"/>
                </a:solidFill>
              </a:rPr>
              <a:t>Cooperative Optimization</a:t>
            </a:r>
          </a:p>
          <a:p>
            <a:endParaRPr lang="en-US" altLang="zh-CN" sz="2100" b="1">
              <a:solidFill>
                <a:schemeClr val="bg1"/>
              </a:solidFill>
            </a:endParaRPr>
          </a:p>
          <a:p>
            <a:r>
              <a:rPr lang="en-US" altLang="zh-CN" sz="2100" b="1">
                <a:solidFill>
                  <a:schemeClr val="bg1"/>
                </a:solidFill>
              </a:rPr>
              <a:t>Scanline Optimization</a:t>
            </a:r>
          </a:p>
          <a:p>
            <a:endParaRPr lang="en-US" altLang="zh-CN" sz="2100" b="1">
              <a:solidFill>
                <a:schemeClr val="bg1"/>
              </a:solidFill>
            </a:endParaRPr>
          </a:p>
          <a:p>
            <a:endParaRPr lang="en-US" altLang="zh-CN" sz="2100" b="1">
              <a:solidFill>
                <a:schemeClr val="bg1"/>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153954"/>
            <a:ext cx="9152096" cy="407670"/>
          </a:xfrm>
          <a:prstGeom prst="rect">
            <a:avLst/>
          </a:prstGeom>
          <a:solidFill>
            <a:srgbClr val="1D2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700" dirty="0">
                <a:solidFill>
                  <a:schemeClr val="bg1"/>
                </a:solidFill>
              </a:rPr>
              <a:t>Performance of Global Methods</a:t>
            </a:r>
          </a:p>
        </p:txBody>
      </p:sp>
      <p:pic>
        <p:nvPicPr>
          <p:cNvPr id="14" name="图片 13"/>
          <p:cNvPicPr>
            <a:picLocks noChangeAspect="1"/>
          </p:cNvPicPr>
          <p:nvPr/>
        </p:nvPicPr>
        <p:blipFill>
          <a:blip r:embed="rId2"/>
          <a:stretch>
            <a:fillRect/>
          </a:stretch>
        </p:blipFill>
        <p:spPr>
          <a:xfrm>
            <a:off x="1488758" y="1738789"/>
            <a:ext cx="4490085" cy="1802130"/>
          </a:xfrm>
          <a:prstGeom prst="rect">
            <a:avLst/>
          </a:prstGeom>
        </p:spPr>
      </p:pic>
      <p:pic>
        <p:nvPicPr>
          <p:cNvPr id="18" name="图片 17"/>
          <p:cNvPicPr>
            <a:picLocks noChangeAspect="1"/>
          </p:cNvPicPr>
          <p:nvPr/>
        </p:nvPicPr>
        <p:blipFill>
          <a:blip r:embed="rId3"/>
          <a:stretch>
            <a:fillRect/>
          </a:stretch>
        </p:blipFill>
        <p:spPr>
          <a:xfrm>
            <a:off x="1448276" y="3831908"/>
            <a:ext cx="4571048" cy="1742123"/>
          </a:xfrm>
          <a:prstGeom prst="rect">
            <a:avLst/>
          </a:prstGeom>
        </p:spPr>
      </p:pic>
      <p:pic>
        <p:nvPicPr>
          <p:cNvPr id="19" name="图片 18"/>
          <p:cNvPicPr>
            <a:picLocks noChangeAspect="1"/>
          </p:cNvPicPr>
          <p:nvPr/>
        </p:nvPicPr>
        <p:blipFill>
          <a:blip r:embed="rId4"/>
          <a:stretch>
            <a:fillRect/>
          </a:stretch>
        </p:blipFill>
        <p:spPr>
          <a:xfrm>
            <a:off x="6019324" y="4783931"/>
            <a:ext cx="834390" cy="697230"/>
          </a:xfrm>
          <a:prstGeom prst="rect">
            <a:avLst/>
          </a:prstGeom>
        </p:spPr>
      </p:pic>
      <p:sp>
        <p:nvSpPr>
          <p:cNvPr id="20" name="文本框 19"/>
          <p:cNvSpPr txBox="1"/>
          <p:nvPr/>
        </p:nvSpPr>
        <p:spPr>
          <a:xfrm>
            <a:off x="599123" y="1943100"/>
            <a:ext cx="776764" cy="506730"/>
          </a:xfrm>
          <a:prstGeom prst="rect">
            <a:avLst/>
          </a:prstGeom>
          <a:noFill/>
        </p:spPr>
        <p:txBody>
          <a:bodyPr wrap="square" rtlCol="0">
            <a:spAutoFit/>
          </a:bodyPr>
          <a:lstStyle/>
          <a:p>
            <a:r>
              <a:rPr lang="en-US" altLang="zh-CN" sz="1350"/>
              <a:t>Graph Cuts</a:t>
            </a:r>
          </a:p>
        </p:txBody>
      </p:sp>
      <p:sp>
        <p:nvSpPr>
          <p:cNvPr id="23" name="文本框 22"/>
          <p:cNvSpPr txBox="1"/>
          <p:nvPr/>
        </p:nvSpPr>
        <p:spPr>
          <a:xfrm>
            <a:off x="6049804" y="1943100"/>
            <a:ext cx="2071688" cy="714375"/>
          </a:xfrm>
          <a:prstGeom prst="rect">
            <a:avLst/>
          </a:prstGeom>
          <a:noFill/>
        </p:spPr>
        <p:txBody>
          <a:bodyPr wrap="square" rtlCol="0">
            <a:spAutoFit/>
          </a:bodyPr>
          <a:lstStyle/>
          <a:p>
            <a:r>
              <a:rPr lang="en-US" altLang="zh-CN" sz="1350"/>
              <a:t>Belief Propagation</a:t>
            </a:r>
          </a:p>
          <a:p>
            <a:r>
              <a:rPr lang="en-US" altLang="zh-CN" sz="1350"/>
              <a:t>+</a:t>
            </a:r>
          </a:p>
          <a:p>
            <a:r>
              <a:rPr lang="en-US" altLang="zh-CN" sz="1350"/>
              <a:t>segmentation</a:t>
            </a:r>
          </a:p>
        </p:txBody>
      </p:sp>
      <p:sp>
        <p:nvSpPr>
          <p:cNvPr id="24" name="文本框 23"/>
          <p:cNvSpPr txBox="1"/>
          <p:nvPr/>
        </p:nvSpPr>
        <p:spPr>
          <a:xfrm>
            <a:off x="129064" y="3987165"/>
            <a:ext cx="1716881" cy="714375"/>
          </a:xfrm>
          <a:prstGeom prst="rect">
            <a:avLst/>
          </a:prstGeom>
          <a:noFill/>
        </p:spPr>
        <p:txBody>
          <a:bodyPr wrap="square" rtlCol="0">
            <a:spAutoFit/>
          </a:bodyPr>
          <a:lstStyle/>
          <a:p>
            <a:r>
              <a:rPr lang="en-US" altLang="zh-CN" sz="1350"/>
              <a:t>Cooperative</a:t>
            </a:r>
          </a:p>
          <a:p>
            <a:r>
              <a:rPr lang="en-US" altLang="zh-CN" sz="1350"/>
              <a:t>+</a:t>
            </a:r>
          </a:p>
          <a:p>
            <a:r>
              <a:rPr lang="en-US" altLang="zh-CN" sz="1350"/>
              <a:t>segmentaion</a:t>
            </a:r>
          </a:p>
        </p:txBody>
      </p:sp>
      <p:sp>
        <p:nvSpPr>
          <p:cNvPr id="25" name="文本框 24"/>
          <p:cNvSpPr txBox="1"/>
          <p:nvPr/>
        </p:nvSpPr>
        <p:spPr>
          <a:xfrm>
            <a:off x="6172200" y="4194810"/>
            <a:ext cx="3487579" cy="506730"/>
          </a:xfrm>
          <a:prstGeom prst="rect">
            <a:avLst/>
          </a:prstGeom>
          <a:noFill/>
        </p:spPr>
        <p:txBody>
          <a:bodyPr wrap="square" rtlCol="0">
            <a:spAutoFit/>
          </a:bodyPr>
          <a:lstStyle/>
          <a:p>
            <a:r>
              <a:rPr lang="en-US" altLang="zh-CN" sz="1350"/>
              <a:t>Scanline Optimization</a:t>
            </a:r>
          </a:p>
          <a:p>
            <a:r>
              <a:rPr lang="en-US" altLang="zh-CN" sz="1350"/>
              <a:t>(Semi-Global Matching)</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76" y="857726"/>
            <a:ext cx="9152096" cy="618956"/>
          </a:xfrm>
          <a:prstGeom prst="rect">
            <a:avLst/>
          </a:prstGeom>
          <a:solidFill>
            <a:srgbClr val="1D2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700" dirty="0">
                <a:solidFill>
                  <a:schemeClr val="bg1"/>
                </a:solidFill>
              </a:rPr>
              <a:t>4. Disparity Refinement</a:t>
            </a:r>
          </a:p>
        </p:txBody>
      </p:sp>
      <p:sp>
        <p:nvSpPr>
          <p:cNvPr id="4" name="文本框 3"/>
          <p:cNvSpPr txBox="1"/>
          <p:nvPr/>
        </p:nvSpPr>
        <p:spPr>
          <a:xfrm>
            <a:off x="716280" y="2216468"/>
            <a:ext cx="7099935" cy="1337945"/>
          </a:xfrm>
          <a:prstGeom prst="rect">
            <a:avLst/>
          </a:prstGeom>
          <a:noFill/>
        </p:spPr>
        <p:txBody>
          <a:bodyPr wrap="square" rtlCol="0">
            <a:spAutoFit/>
          </a:bodyPr>
          <a:lstStyle/>
          <a:p>
            <a:endParaRPr lang="en-US" altLang="zh-CN" sz="1350" dirty="0"/>
          </a:p>
          <a:p>
            <a:endParaRPr lang="zh-CN" altLang="en-US" sz="1350" dirty="0"/>
          </a:p>
          <a:p>
            <a:endParaRPr lang="zh-CN" altLang="en-US" sz="1350" dirty="0"/>
          </a:p>
          <a:p>
            <a:endParaRPr lang="zh-CN" altLang="en-US" sz="1350" dirty="0"/>
          </a:p>
          <a:p>
            <a:endParaRPr lang="zh-CN" altLang="en-US" sz="1350" dirty="0"/>
          </a:p>
          <a:p>
            <a:endParaRPr lang="zh-CN" altLang="en-US" sz="1350" dirty="0"/>
          </a:p>
        </p:txBody>
      </p:sp>
      <p:pic>
        <p:nvPicPr>
          <p:cNvPr id="6" name="图片 5"/>
          <p:cNvPicPr>
            <a:picLocks noChangeAspect="1"/>
          </p:cNvPicPr>
          <p:nvPr/>
        </p:nvPicPr>
        <p:blipFill>
          <a:blip r:embed="rId2"/>
          <a:stretch>
            <a:fillRect/>
          </a:stretch>
        </p:blipFill>
        <p:spPr>
          <a:xfrm>
            <a:off x="4348639" y="1945958"/>
            <a:ext cx="4457700" cy="3320415"/>
          </a:xfrm>
          <a:prstGeom prst="rect">
            <a:avLst/>
          </a:prstGeom>
        </p:spPr>
      </p:pic>
      <p:sp>
        <p:nvSpPr>
          <p:cNvPr id="7" name="矩形 6"/>
          <p:cNvSpPr/>
          <p:nvPr/>
        </p:nvSpPr>
        <p:spPr>
          <a:xfrm>
            <a:off x="0" y="1476683"/>
            <a:ext cx="4200524" cy="452406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700" b="1" dirty="0"/>
              <a:t>误匹配去除</a:t>
            </a:r>
            <a:endParaRPr lang="en-US" altLang="zh-CN" sz="2700" b="1" dirty="0"/>
          </a:p>
          <a:p>
            <a:pPr algn="ctr"/>
            <a:r>
              <a:rPr lang="en-US" altLang="zh-CN" sz="1500" dirty="0"/>
              <a:t>for </a:t>
            </a:r>
            <a:r>
              <a:rPr lang="zh-CN" altLang="en-US" sz="1500" dirty="0"/>
              <a:t>准确率</a:t>
            </a:r>
            <a:r>
              <a:rPr lang="en-US" altLang="zh-CN" sz="1500" dirty="0"/>
              <a:t> </a:t>
            </a:r>
          </a:p>
          <a:p>
            <a:pPr algn="ctr"/>
            <a:endParaRPr lang="zh-CN" altLang="en-US" sz="1500" dirty="0"/>
          </a:p>
          <a:p>
            <a:pPr algn="ctr"/>
            <a:endParaRPr lang="zh-CN" altLang="en-US" dirty="0"/>
          </a:p>
          <a:p>
            <a:pPr algn="ctr"/>
            <a:endParaRPr lang="zh-CN" altLang="en-US" dirty="0"/>
          </a:p>
          <a:p>
            <a:pPr algn="ctr"/>
            <a:r>
              <a:rPr lang="zh-CN" altLang="en-US" dirty="0"/>
              <a:t>一致性检测</a:t>
            </a:r>
            <a:r>
              <a:rPr lang="en-US" altLang="zh-CN" dirty="0"/>
              <a:t>  </a:t>
            </a:r>
          </a:p>
          <a:p>
            <a:pPr algn="ctr"/>
            <a:r>
              <a:rPr lang="en-US" altLang="zh-CN" dirty="0"/>
              <a:t>Left-Right Consistency Check</a:t>
            </a:r>
          </a:p>
          <a:p>
            <a:pPr algn="ctr"/>
            <a:r>
              <a:rPr lang="en-US" altLang="zh-CN" dirty="0"/>
              <a:t>aka. Bidirectional Matching</a:t>
            </a:r>
          </a:p>
          <a:p>
            <a:r>
              <a:rPr lang="en-US" altLang="zh-CN" dirty="0"/>
              <a:t>   </a:t>
            </a:r>
          </a:p>
          <a:p>
            <a:endParaRPr lang="en-US" altLang="zh-CN" dirty="0"/>
          </a:p>
          <a:p>
            <a:endParaRPr lang="en-US" altLang="zh-CN" dirty="0"/>
          </a:p>
          <a:p>
            <a:endParaRPr lang="en-US" altLang="zh-CN" dirty="0"/>
          </a:p>
          <a:p>
            <a:endParaRPr lang="en-US" altLang="zh-CN"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12896" y="1602581"/>
            <a:ext cx="7099935" cy="1545590"/>
          </a:xfrm>
          <a:prstGeom prst="rect">
            <a:avLst/>
          </a:prstGeom>
          <a:noFill/>
        </p:spPr>
        <p:txBody>
          <a:bodyPr wrap="square" rtlCol="0">
            <a:spAutoFit/>
          </a:bodyPr>
          <a:lstStyle/>
          <a:p>
            <a:endParaRPr lang="en-US" altLang="zh-CN" sz="1350" dirty="0"/>
          </a:p>
          <a:p>
            <a:endParaRPr lang="en-US" altLang="zh-CN" sz="1350" dirty="0"/>
          </a:p>
          <a:p>
            <a:endParaRPr lang="zh-CN" altLang="en-US" sz="1350" dirty="0"/>
          </a:p>
          <a:p>
            <a:endParaRPr lang="zh-CN" altLang="en-US" sz="1350" dirty="0"/>
          </a:p>
          <a:p>
            <a:endParaRPr lang="zh-CN" altLang="en-US" sz="1350" dirty="0"/>
          </a:p>
          <a:p>
            <a:endParaRPr lang="zh-CN" altLang="en-US" sz="1350" dirty="0"/>
          </a:p>
          <a:p>
            <a:endParaRPr lang="zh-CN" altLang="en-US" sz="1350" dirty="0"/>
          </a:p>
        </p:txBody>
      </p:sp>
      <p:pic>
        <p:nvPicPr>
          <p:cNvPr id="5" name="图片 4"/>
          <p:cNvPicPr>
            <a:picLocks noChangeAspect="1"/>
          </p:cNvPicPr>
          <p:nvPr/>
        </p:nvPicPr>
        <p:blipFill>
          <a:blip r:embed="rId2"/>
          <a:stretch>
            <a:fillRect/>
          </a:stretch>
        </p:blipFill>
        <p:spPr>
          <a:xfrm>
            <a:off x="131445" y="2141696"/>
            <a:ext cx="4493419" cy="3113723"/>
          </a:xfrm>
          <a:prstGeom prst="rect">
            <a:avLst/>
          </a:prstGeom>
        </p:spPr>
      </p:pic>
      <p:sp>
        <p:nvSpPr>
          <p:cNvPr id="10" name="矩形 9"/>
          <p:cNvSpPr/>
          <p:nvPr/>
        </p:nvSpPr>
        <p:spPr>
          <a:xfrm>
            <a:off x="476" y="857726"/>
            <a:ext cx="9152096" cy="618956"/>
          </a:xfrm>
          <a:prstGeom prst="rect">
            <a:avLst/>
          </a:prstGeom>
          <a:solidFill>
            <a:srgbClr val="1D2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700" dirty="0">
                <a:solidFill>
                  <a:schemeClr val="bg1"/>
                </a:solidFill>
              </a:rPr>
              <a:t>4. Disparity Refinement</a:t>
            </a:r>
          </a:p>
        </p:txBody>
      </p:sp>
      <p:sp>
        <p:nvSpPr>
          <p:cNvPr id="8" name="矩形 7"/>
          <p:cNvSpPr/>
          <p:nvPr/>
        </p:nvSpPr>
        <p:spPr>
          <a:xfrm>
            <a:off x="4943000" y="1469892"/>
            <a:ext cx="4200524" cy="452406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700" b="1" dirty="0"/>
              <a:t>子像素优化</a:t>
            </a:r>
            <a:endParaRPr lang="en-US" altLang="zh-CN" sz="2700" b="1" dirty="0"/>
          </a:p>
          <a:p>
            <a:pPr algn="ctr"/>
            <a:r>
              <a:rPr lang="en-US" altLang="zh-CN" sz="1500" dirty="0"/>
              <a:t>for </a:t>
            </a:r>
            <a:r>
              <a:rPr lang="zh-CN" altLang="en-US" sz="1500" dirty="0"/>
              <a:t>精度，连续性</a:t>
            </a:r>
            <a:r>
              <a:rPr lang="en-US" altLang="zh-CN" sz="1500" dirty="0"/>
              <a:t> </a:t>
            </a:r>
          </a:p>
          <a:p>
            <a:pPr algn="ctr"/>
            <a:endParaRPr lang="zh-CN" altLang="en-US" sz="1500" dirty="0"/>
          </a:p>
          <a:p>
            <a:pPr algn="ctr"/>
            <a:endParaRPr lang="zh-CN" altLang="en-US" dirty="0"/>
          </a:p>
          <a:p>
            <a:pPr algn="ctr"/>
            <a:endParaRPr lang="zh-CN" altLang="en-US" dirty="0"/>
          </a:p>
          <a:p>
            <a:pPr algn="ctr"/>
            <a:r>
              <a:rPr lang="zh-CN" altLang="en-US" b="1" dirty="0">
                <a:solidFill>
                  <a:schemeClr val="accent2">
                    <a:lumMod val="60000"/>
                    <a:lumOff val="40000"/>
                  </a:schemeClr>
                </a:solidFill>
              </a:rPr>
              <a:t>子像素优化</a:t>
            </a:r>
            <a:endParaRPr lang="en-US" altLang="zh-CN" b="1" dirty="0">
              <a:solidFill>
                <a:schemeClr val="accent2">
                  <a:lumMod val="60000"/>
                  <a:lumOff val="40000"/>
                </a:schemeClr>
              </a:solidFill>
            </a:endParaRPr>
          </a:p>
          <a:p>
            <a:pPr algn="ctr"/>
            <a:r>
              <a:rPr lang="en-US" altLang="zh-CN" b="1" dirty="0">
                <a:solidFill>
                  <a:schemeClr val="accent2">
                    <a:lumMod val="60000"/>
                    <a:lumOff val="40000"/>
                  </a:schemeClr>
                </a:solidFill>
              </a:rPr>
              <a:t>Sub-pixel Interpolation</a:t>
            </a:r>
          </a:p>
          <a:p>
            <a:pPr algn="ctr"/>
            <a:endParaRPr lang="en-US" altLang="zh-CN" dirty="0"/>
          </a:p>
          <a:p>
            <a:pPr algn="ctr"/>
            <a:r>
              <a:rPr lang="zh-CN" altLang="en-US" dirty="0"/>
              <a:t>平面贴合</a:t>
            </a:r>
            <a:endParaRPr lang="en-US" altLang="zh-CN" dirty="0"/>
          </a:p>
          <a:p>
            <a:pPr algn="ctr"/>
            <a:r>
              <a:rPr lang="en-US" altLang="zh-CN" dirty="0"/>
              <a:t>Plane Fitting</a:t>
            </a:r>
          </a:p>
          <a:p>
            <a:pPr algn="ctr"/>
            <a:r>
              <a:rPr lang="en-US" altLang="zh-CN" dirty="0"/>
              <a:t>(Using RANSAC)</a:t>
            </a:r>
          </a:p>
          <a:p>
            <a:r>
              <a:rPr lang="en-US" altLang="zh-CN" dirty="0"/>
              <a:t>   </a:t>
            </a:r>
          </a:p>
          <a:p>
            <a:endParaRPr lang="en-US" altLang="zh-CN" dirty="0"/>
          </a:p>
          <a:p>
            <a:endParaRPr lang="en-US" altLang="zh-CN" dirty="0"/>
          </a:p>
          <a:p>
            <a:endParaRPr lang="en-US" altLang="zh-CN" dirty="0"/>
          </a:p>
          <a:p>
            <a:endParaRPr lang="en-US" altLang="zh-CN"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12896" y="1602581"/>
            <a:ext cx="7099935" cy="1545590"/>
          </a:xfrm>
          <a:prstGeom prst="rect">
            <a:avLst/>
          </a:prstGeom>
          <a:noFill/>
        </p:spPr>
        <p:txBody>
          <a:bodyPr wrap="square" rtlCol="0">
            <a:spAutoFit/>
          </a:bodyPr>
          <a:lstStyle/>
          <a:p>
            <a:endParaRPr lang="en-US" altLang="zh-CN" sz="1350" dirty="0"/>
          </a:p>
          <a:p>
            <a:endParaRPr lang="en-US" altLang="zh-CN" sz="1350" dirty="0"/>
          </a:p>
          <a:p>
            <a:endParaRPr lang="zh-CN" altLang="en-US" sz="1350" dirty="0"/>
          </a:p>
          <a:p>
            <a:endParaRPr lang="zh-CN" altLang="en-US" sz="1350" dirty="0"/>
          </a:p>
          <a:p>
            <a:endParaRPr lang="zh-CN" altLang="en-US" sz="1350" dirty="0"/>
          </a:p>
          <a:p>
            <a:endParaRPr lang="zh-CN" altLang="en-US" sz="1350" dirty="0"/>
          </a:p>
          <a:p>
            <a:endParaRPr lang="zh-CN" altLang="en-US" sz="1350" dirty="0"/>
          </a:p>
        </p:txBody>
      </p:sp>
      <p:sp>
        <p:nvSpPr>
          <p:cNvPr id="10" name="矩形 9"/>
          <p:cNvSpPr/>
          <p:nvPr/>
        </p:nvSpPr>
        <p:spPr>
          <a:xfrm>
            <a:off x="476" y="857726"/>
            <a:ext cx="9152096" cy="618956"/>
          </a:xfrm>
          <a:prstGeom prst="rect">
            <a:avLst/>
          </a:prstGeom>
          <a:solidFill>
            <a:srgbClr val="1D2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700" dirty="0">
                <a:solidFill>
                  <a:schemeClr val="bg1"/>
                </a:solidFill>
              </a:rPr>
              <a:t>4. Disparity Refinement</a:t>
            </a:r>
          </a:p>
        </p:txBody>
      </p:sp>
      <p:sp>
        <p:nvSpPr>
          <p:cNvPr id="8" name="矩形 7"/>
          <p:cNvSpPr/>
          <p:nvPr/>
        </p:nvSpPr>
        <p:spPr>
          <a:xfrm>
            <a:off x="4943000" y="1469892"/>
            <a:ext cx="4200524" cy="452406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700" b="1" dirty="0"/>
              <a:t>子像素优化</a:t>
            </a:r>
            <a:endParaRPr lang="en-US" altLang="zh-CN" sz="2700" b="1" dirty="0"/>
          </a:p>
          <a:p>
            <a:pPr algn="ctr"/>
            <a:r>
              <a:rPr lang="en-US" altLang="zh-CN" sz="1500" dirty="0"/>
              <a:t>for </a:t>
            </a:r>
            <a:r>
              <a:rPr lang="zh-CN" altLang="en-US" sz="1500" dirty="0"/>
              <a:t>精度，连续性</a:t>
            </a:r>
            <a:r>
              <a:rPr lang="en-US" altLang="zh-CN" sz="1500" dirty="0"/>
              <a:t> </a:t>
            </a:r>
          </a:p>
          <a:p>
            <a:pPr algn="ctr"/>
            <a:endParaRPr lang="zh-CN" altLang="en-US" sz="1500" dirty="0"/>
          </a:p>
          <a:p>
            <a:pPr algn="ctr"/>
            <a:endParaRPr lang="zh-CN" altLang="en-US" dirty="0"/>
          </a:p>
          <a:p>
            <a:pPr algn="ctr"/>
            <a:endParaRPr lang="zh-CN" altLang="en-US" dirty="0"/>
          </a:p>
          <a:p>
            <a:pPr algn="ctr"/>
            <a:r>
              <a:rPr lang="zh-CN" altLang="en-US" dirty="0">
                <a:solidFill>
                  <a:schemeClr val="bg1"/>
                </a:solidFill>
              </a:rPr>
              <a:t>子像素优化</a:t>
            </a:r>
            <a:endParaRPr lang="en-US" altLang="zh-CN" dirty="0">
              <a:solidFill>
                <a:schemeClr val="bg1"/>
              </a:solidFill>
            </a:endParaRPr>
          </a:p>
          <a:p>
            <a:pPr algn="ctr"/>
            <a:r>
              <a:rPr lang="en-US" altLang="zh-CN" dirty="0">
                <a:solidFill>
                  <a:schemeClr val="bg1"/>
                </a:solidFill>
              </a:rPr>
              <a:t>Sub-pixel Interpolation</a:t>
            </a:r>
          </a:p>
          <a:p>
            <a:pPr algn="ctr"/>
            <a:endParaRPr lang="en-US" altLang="zh-CN" dirty="0"/>
          </a:p>
          <a:p>
            <a:pPr algn="ctr"/>
            <a:r>
              <a:rPr lang="zh-CN" altLang="en-US" b="1" dirty="0">
                <a:solidFill>
                  <a:schemeClr val="accent2">
                    <a:lumMod val="60000"/>
                    <a:lumOff val="40000"/>
                  </a:schemeClr>
                </a:solidFill>
              </a:rPr>
              <a:t>平面贴合</a:t>
            </a:r>
            <a:endParaRPr lang="en-US" altLang="zh-CN" b="1" dirty="0">
              <a:solidFill>
                <a:schemeClr val="accent2">
                  <a:lumMod val="60000"/>
                  <a:lumOff val="40000"/>
                </a:schemeClr>
              </a:solidFill>
            </a:endParaRPr>
          </a:p>
          <a:p>
            <a:pPr algn="ctr"/>
            <a:r>
              <a:rPr lang="en-US" altLang="zh-CN" b="1" dirty="0">
                <a:solidFill>
                  <a:schemeClr val="accent2">
                    <a:lumMod val="60000"/>
                    <a:lumOff val="40000"/>
                  </a:schemeClr>
                </a:solidFill>
              </a:rPr>
              <a:t>Plane Fitting</a:t>
            </a:r>
          </a:p>
          <a:p>
            <a:pPr algn="ctr"/>
            <a:r>
              <a:rPr lang="en-US" altLang="zh-CN" b="1" dirty="0">
                <a:solidFill>
                  <a:schemeClr val="accent2">
                    <a:lumMod val="60000"/>
                    <a:lumOff val="40000"/>
                  </a:schemeClr>
                </a:solidFill>
              </a:rPr>
              <a:t>(Using RANSAC)</a:t>
            </a:r>
          </a:p>
          <a:p>
            <a:r>
              <a:rPr lang="en-US" altLang="zh-CN" dirty="0"/>
              <a:t>   </a:t>
            </a:r>
          </a:p>
          <a:p>
            <a:endParaRPr lang="en-US" altLang="zh-CN" dirty="0"/>
          </a:p>
          <a:p>
            <a:endParaRPr lang="en-US" altLang="zh-CN" dirty="0"/>
          </a:p>
          <a:p>
            <a:endParaRPr lang="en-US" altLang="zh-CN" dirty="0"/>
          </a:p>
          <a:p>
            <a:endParaRPr lang="en-US" altLang="zh-CN" dirty="0"/>
          </a:p>
        </p:txBody>
      </p:sp>
      <p:pic>
        <p:nvPicPr>
          <p:cNvPr id="3" name="图片 2"/>
          <p:cNvPicPr>
            <a:picLocks noChangeAspect="1"/>
          </p:cNvPicPr>
          <p:nvPr/>
        </p:nvPicPr>
        <p:blipFill>
          <a:blip r:embed="rId2"/>
          <a:stretch>
            <a:fillRect/>
          </a:stretch>
        </p:blipFill>
        <p:spPr>
          <a:xfrm>
            <a:off x="0" y="1724379"/>
            <a:ext cx="4845002" cy="3582614"/>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4039791" y="3204686"/>
            <a:ext cx="5007769" cy="2700338"/>
          </a:xfrm>
          <a:prstGeom prst="rect">
            <a:avLst/>
          </a:prstGeom>
        </p:spPr>
      </p:pic>
      <p:sp>
        <p:nvSpPr>
          <p:cNvPr id="4" name="矩形 3"/>
          <p:cNvSpPr/>
          <p:nvPr/>
        </p:nvSpPr>
        <p:spPr>
          <a:xfrm>
            <a:off x="476" y="857726"/>
            <a:ext cx="9152096" cy="618956"/>
          </a:xfrm>
          <a:prstGeom prst="rect">
            <a:avLst/>
          </a:prstGeom>
          <a:solidFill>
            <a:srgbClr val="1D2E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700" dirty="0">
                <a:solidFill>
                  <a:schemeClr val="bg1"/>
                </a:solidFill>
              </a:rPr>
              <a:t>Challenges</a:t>
            </a:r>
          </a:p>
        </p:txBody>
      </p:sp>
      <p:pic>
        <p:nvPicPr>
          <p:cNvPr id="10" name="图片 9"/>
          <p:cNvPicPr>
            <a:picLocks noChangeAspect="1"/>
          </p:cNvPicPr>
          <p:nvPr/>
        </p:nvPicPr>
        <p:blipFill>
          <a:blip r:embed="rId3"/>
          <a:stretch>
            <a:fillRect/>
          </a:stretch>
        </p:blipFill>
        <p:spPr>
          <a:xfrm>
            <a:off x="96440" y="1925240"/>
            <a:ext cx="5007769" cy="1921669"/>
          </a:xfrm>
          <a:prstGeom prst="rect">
            <a:avLst/>
          </a:prstGeom>
        </p:spPr>
      </p:pic>
      <p:sp>
        <p:nvSpPr>
          <p:cNvPr id="14" name="文本框 13"/>
          <p:cNvSpPr txBox="1"/>
          <p:nvPr/>
        </p:nvSpPr>
        <p:spPr>
          <a:xfrm>
            <a:off x="3069431" y="4713821"/>
            <a:ext cx="4576763" cy="368300"/>
          </a:xfrm>
          <a:prstGeom prst="rect">
            <a:avLst/>
          </a:prstGeom>
          <a:noFill/>
        </p:spPr>
        <p:txBody>
          <a:bodyPr wrap="square">
            <a:spAutoFit/>
          </a:bodyPr>
          <a:lstStyle/>
          <a:p>
            <a:r>
              <a:rPr lang="zh-CN" altLang="en-US" b="1" dirty="0">
                <a:solidFill>
                  <a:schemeClr val="accent5">
                    <a:lumMod val="50000"/>
                  </a:schemeClr>
                </a:solidFill>
              </a:rPr>
              <a:t>纹理重复</a:t>
            </a:r>
          </a:p>
        </p:txBody>
      </p:sp>
      <p:sp>
        <p:nvSpPr>
          <p:cNvPr id="15" name="文本框 14"/>
          <p:cNvSpPr txBox="1"/>
          <p:nvPr/>
        </p:nvSpPr>
        <p:spPr>
          <a:xfrm>
            <a:off x="5104209" y="2712950"/>
            <a:ext cx="4576763" cy="368300"/>
          </a:xfrm>
          <a:prstGeom prst="rect">
            <a:avLst/>
          </a:prstGeom>
          <a:noFill/>
        </p:spPr>
        <p:txBody>
          <a:bodyPr wrap="square">
            <a:spAutoFit/>
          </a:bodyPr>
          <a:lstStyle/>
          <a:p>
            <a:r>
              <a:rPr lang="zh-CN" altLang="en-US" b="1" dirty="0">
                <a:solidFill>
                  <a:schemeClr val="accent5">
                    <a:lumMod val="50000"/>
                  </a:schemeClr>
                </a:solidFill>
              </a:rPr>
              <a:t>弱纹理</a:t>
            </a:r>
          </a:p>
        </p:txBody>
      </p:sp>
      <p:sp>
        <p:nvSpPr>
          <p:cNvPr id="17" name="文本框 16"/>
          <p:cNvSpPr txBox="1"/>
          <p:nvPr/>
        </p:nvSpPr>
        <p:spPr>
          <a:xfrm>
            <a:off x="96440" y="5628025"/>
            <a:ext cx="4838700" cy="299085"/>
          </a:xfrm>
          <a:prstGeom prst="rect">
            <a:avLst/>
          </a:prstGeom>
          <a:noFill/>
        </p:spPr>
        <p:txBody>
          <a:bodyPr wrap="square">
            <a:spAutoFit/>
          </a:bodyPr>
          <a:lstStyle/>
          <a:p>
            <a:r>
              <a:rPr lang="en-US" altLang="zh-CN" sz="1350" dirty="0"/>
              <a:t>Ref: StereoVision.pdf, </a:t>
            </a:r>
            <a:r>
              <a:rPr lang="de-DE" altLang="zh-CN" sz="1350" dirty="0"/>
              <a:t>Stefano Mattoccia, MIT</a:t>
            </a:r>
            <a:endParaRPr lang="zh-CN" altLang="en-US" sz="135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02" name="Rectangle 2"/>
          <p:cNvSpPr>
            <a:spLocks noGrp="1"/>
          </p:cNvSpPr>
          <p:nvPr>
            <p:ph type="title"/>
          </p:nvPr>
        </p:nvSpPr>
        <p:spPr>
          <a:xfrm>
            <a:off x="864906" y="295276"/>
            <a:ext cx="8540750" cy="1143000"/>
          </a:xfrm>
        </p:spPr>
        <p:txBody>
          <a:bodyPr vert="horz" wrap="square" lIns="91440" tIns="45720" rIns="91440" bIns="45720" anchor="t" anchorCtr="0"/>
          <a:lstStyle/>
          <a:p>
            <a:pPr eaLnBrk="1" hangingPunct="1"/>
            <a:r>
              <a:rPr lang="zh-CN" altLang="en-US" b="1" dirty="0">
                <a:solidFill>
                  <a:schemeClr val="tx1"/>
                </a:solidFill>
                <a:latin typeface="微软雅黑" panose="020B0503020204020204" pitchFamily="34" charset="-122"/>
                <a:ea typeface="微软雅黑" panose="020B0503020204020204" pitchFamily="34" charset="-122"/>
              </a:rPr>
              <a:t>一致性约束 </a:t>
            </a:r>
          </a:p>
        </p:txBody>
      </p:sp>
      <p:sp>
        <p:nvSpPr>
          <p:cNvPr id="4103" name="Rectangle 3"/>
          <p:cNvSpPr>
            <a:spLocks noGrp="1"/>
          </p:cNvSpPr>
          <p:nvPr>
            <p:ph idx="1"/>
          </p:nvPr>
        </p:nvSpPr>
        <p:spPr>
          <a:xfrm>
            <a:off x="609600" y="996950"/>
            <a:ext cx="8153400" cy="4498975"/>
          </a:xfrm>
        </p:spPr>
        <p:txBody>
          <a:bodyPr vert="horz" wrap="square" lIns="91440" tIns="45720" rIns="91440" bIns="45720" anchor="t" anchorCtr="0">
            <a:normAutofit/>
          </a:bodyPr>
          <a:lstStyle/>
          <a:p>
            <a:pPr eaLnBrk="1" hangingPunct="1"/>
            <a:r>
              <a:rPr lang="zh-CN" altLang="en-US" sz="2800" dirty="0">
                <a:latin typeface="楷体_GB2312" pitchFamily="49" charset="-122"/>
                <a:ea typeface="楷体_GB2312" pitchFamily="49" charset="-122"/>
              </a:rPr>
              <a:t>对图像规范化处理</a:t>
            </a:r>
            <a:r>
              <a:rPr lang="en-US" altLang="zh-CN" sz="2800" dirty="0">
                <a:latin typeface="楷体_GB2312" pitchFamily="49" charset="-122"/>
                <a:ea typeface="楷体_GB2312" pitchFamily="49" charset="-122"/>
              </a:rPr>
              <a:t>(Normalization)</a:t>
            </a:r>
            <a:r>
              <a:rPr lang="zh-CN" altLang="en-US" sz="2800" dirty="0">
                <a:latin typeface="楷体_GB2312" pitchFamily="49" charset="-122"/>
                <a:ea typeface="楷体_GB2312" pitchFamily="49" charset="-122"/>
              </a:rPr>
              <a:t>（对光照鲁棒）</a:t>
            </a:r>
            <a:r>
              <a:rPr lang="en-US" altLang="zh-CN" sz="2800" dirty="0">
                <a:latin typeface="楷体_GB2312" pitchFamily="49" charset="-122"/>
                <a:ea typeface="楷体_GB2312" pitchFamily="49" charset="-122"/>
              </a:rPr>
              <a:t> </a:t>
            </a:r>
          </a:p>
        </p:txBody>
      </p:sp>
      <p:pic>
        <p:nvPicPr>
          <p:cNvPr id="4104" name="Picture 4"/>
          <p:cNvPicPr>
            <a:picLocks noChangeAspect="1"/>
          </p:cNvPicPr>
          <p:nvPr/>
        </p:nvPicPr>
        <p:blipFill>
          <a:blip r:embed="rId3"/>
          <a:stretch>
            <a:fillRect/>
          </a:stretch>
        </p:blipFill>
        <p:spPr>
          <a:xfrm>
            <a:off x="2344738" y="2806700"/>
            <a:ext cx="3675062" cy="1119188"/>
          </a:xfrm>
          <a:prstGeom prst="rect">
            <a:avLst/>
          </a:prstGeom>
          <a:noFill/>
          <a:ln w="9525">
            <a:noFill/>
          </a:ln>
        </p:spPr>
      </p:pic>
      <p:sp>
        <p:nvSpPr>
          <p:cNvPr id="4105" name="Rectangle 5"/>
          <p:cNvSpPr/>
          <p:nvPr/>
        </p:nvSpPr>
        <p:spPr>
          <a:xfrm>
            <a:off x="1020763" y="1703388"/>
            <a:ext cx="6675437" cy="457200"/>
          </a:xfrm>
          <a:prstGeom prst="rect">
            <a:avLst/>
          </a:prstGeom>
          <a:noFill/>
          <a:ln w="9525">
            <a:noFill/>
          </a:ln>
        </p:spPr>
        <p:txBody>
          <a:bodyPr anchor="ctr" anchorCtr="0">
            <a:spAutoFit/>
          </a:bodyPr>
          <a:lstStyle/>
          <a:p>
            <a:r>
              <a:rPr lang="zh-CN" altLang="en-US" sz="2400" b="1" dirty="0">
                <a:latin typeface="楷体_GB2312" pitchFamily="49" charset="-122"/>
                <a:cs typeface="Times New Roman" panose="02020603050405020304" pitchFamily="18" charset="0"/>
              </a:rPr>
              <a:t>设参考摄象机和其它摄象机的图像函数分别为</a:t>
            </a:r>
            <a:endParaRPr lang="zh-CN" altLang="en-US" sz="2400" b="1" dirty="0">
              <a:latin typeface="楷体_GB2312" pitchFamily="49" charset="-122"/>
              <a:ea typeface="Times New Roman" panose="02020603050405020304" pitchFamily="18" charset="0"/>
            </a:endParaRPr>
          </a:p>
        </p:txBody>
      </p:sp>
      <p:grpSp>
        <p:nvGrpSpPr>
          <p:cNvPr id="4106" name="Group 6"/>
          <p:cNvGrpSpPr/>
          <p:nvPr/>
        </p:nvGrpSpPr>
        <p:grpSpPr>
          <a:xfrm>
            <a:off x="977900" y="2247900"/>
            <a:ext cx="2225675" cy="506413"/>
            <a:chOff x="703" y="1795"/>
            <a:chExt cx="1312" cy="288"/>
          </a:xfrm>
        </p:grpSpPr>
        <p:graphicFrame>
          <p:nvGraphicFramePr>
            <p:cNvPr id="4100" name="Object 7"/>
            <p:cNvGraphicFramePr/>
            <p:nvPr/>
          </p:nvGraphicFramePr>
          <p:xfrm>
            <a:off x="703" y="1797"/>
            <a:ext cx="544" cy="266"/>
          </p:xfrm>
          <a:graphic>
            <a:graphicData uri="http://schemas.openxmlformats.org/presentationml/2006/ole">
              <mc:AlternateContent xmlns:mc="http://schemas.openxmlformats.org/markup-compatibility/2006">
                <mc:Choice xmlns:v="urn:schemas-microsoft-com:vml" Requires="v">
                  <p:oleObj spid="_x0000_s6171" r:id="rId4" imgW="469900" imgH="228600" progId="Equation.3">
                    <p:embed/>
                  </p:oleObj>
                </mc:Choice>
                <mc:Fallback>
                  <p:oleObj r:id="rId4" imgW="469900" imgH="228600" progId="Equation.3">
                    <p:embed/>
                    <p:pic>
                      <p:nvPicPr>
                        <p:cNvPr id="0" name="图片 3091"/>
                        <p:cNvPicPr/>
                        <p:nvPr/>
                      </p:nvPicPr>
                      <p:blipFill>
                        <a:blip r:embed="rId5"/>
                        <a:stretch>
                          <a:fillRect/>
                        </a:stretch>
                      </p:blipFill>
                      <p:spPr>
                        <a:xfrm>
                          <a:off x="703" y="1797"/>
                          <a:ext cx="544" cy="266"/>
                        </a:xfrm>
                        <a:prstGeom prst="rect">
                          <a:avLst/>
                        </a:prstGeom>
                        <a:noFill/>
                        <a:ln w="38100">
                          <a:noFill/>
                          <a:miter/>
                        </a:ln>
                      </p:spPr>
                    </p:pic>
                  </p:oleObj>
                </mc:Fallback>
              </mc:AlternateContent>
            </a:graphicData>
          </a:graphic>
        </p:graphicFrame>
        <p:graphicFrame>
          <p:nvGraphicFramePr>
            <p:cNvPr id="4101" name="Object 8"/>
            <p:cNvGraphicFramePr/>
            <p:nvPr/>
          </p:nvGraphicFramePr>
          <p:xfrm>
            <a:off x="1429" y="1797"/>
            <a:ext cx="586" cy="286"/>
          </p:xfrm>
          <a:graphic>
            <a:graphicData uri="http://schemas.openxmlformats.org/presentationml/2006/ole">
              <mc:AlternateContent xmlns:mc="http://schemas.openxmlformats.org/markup-compatibility/2006">
                <mc:Choice xmlns:v="urn:schemas-microsoft-com:vml" Requires="v">
                  <p:oleObj spid="_x0000_s6172" r:id="rId6" imgW="469900" imgH="228600" progId="Equation.3">
                    <p:embed/>
                  </p:oleObj>
                </mc:Choice>
                <mc:Fallback>
                  <p:oleObj r:id="rId6" imgW="469900" imgH="228600" progId="Equation.3">
                    <p:embed/>
                    <p:pic>
                      <p:nvPicPr>
                        <p:cNvPr id="0" name="图片 3093"/>
                        <p:cNvPicPr/>
                        <p:nvPr/>
                      </p:nvPicPr>
                      <p:blipFill>
                        <a:blip r:embed="rId7"/>
                        <a:stretch>
                          <a:fillRect/>
                        </a:stretch>
                      </p:blipFill>
                      <p:spPr>
                        <a:xfrm>
                          <a:off x="1429" y="1797"/>
                          <a:ext cx="586" cy="286"/>
                        </a:xfrm>
                        <a:prstGeom prst="rect">
                          <a:avLst/>
                        </a:prstGeom>
                        <a:noFill/>
                        <a:ln w="38100">
                          <a:noFill/>
                          <a:miter/>
                        </a:ln>
                      </p:spPr>
                    </p:pic>
                  </p:oleObj>
                </mc:Fallback>
              </mc:AlternateContent>
            </a:graphicData>
          </a:graphic>
        </p:graphicFrame>
        <p:sp>
          <p:nvSpPr>
            <p:cNvPr id="4112" name="Rectangle 9"/>
            <p:cNvSpPr/>
            <p:nvPr/>
          </p:nvSpPr>
          <p:spPr>
            <a:xfrm>
              <a:off x="1202" y="1795"/>
              <a:ext cx="288" cy="260"/>
            </a:xfrm>
            <a:prstGeom prst="rect">
              <a:avLst/>
            </a:prstGeom>
            <a:noFill/>
            <a:ln w="9525">
              <a:noFill/>
            </a:ln>
          </p:spPr>
          <p:txBody>
            <a:bodyPr wrap="none" anchor="ctr" anchorCtr="0">
              <a:spAutoFit/>
            </a:bodyPr>
            <a:lstStyle/>
            <a:p>
              <a:r>
                <a:rPr lang="zh-CN" altLang="en-US" sz="2400" dirty="0">
                  <a:latin typeface="楷体_GB2312" pitchFamily="49" charset="-122"/>
                  <a:cs typeface="Times New Roman" panose="02020603050405020304" pitchFamily="18" charset="0"/>
                </a:rPr>
                <a:t>和</a:t>
              </a:r>
              <a:endParaRPr lang="zh-CN" altLang="en-US" sz="2400" dirty="0">
                <a:latin typeface="楷体_GB2312" pitchFamily="49" charset="-122"/>
                <a:ea typeface="Times New Roman" panose="02020603050405020304" pitchFamily="18" charset="0"/>
              </a:endParaRPr>
            </a:p>
          </p:txBody>
        </p:sp>
      </p:grpSp>
      <p:sp>
        <p:nvSpPr>
          <p:cNvPr id="4107" name="Rectangle 10"/>
          <p:cNvSpPr/>
          <p:nvPr/>
        </p:nvSpPr>
        <p:spPr>
          <a:xfrm>
            <a:off x="3059113" y="2208213"/>
            <a:ext cx="4908550" cy="457200"/>
          </a:xfrm>
          <a:prstGeom prst="rect">
            <a:avLst/>
          </a:prstGeom>
          <a:noFill/>
          <a:ln w="9525">
            <a:noFill/>
          </a:ln>
        </p:spPr>
        <p:txBody>
          <a:bodyPr wrap="none" anchor="ctr" anchorCtr="0">
            <a:spAutoFit/>
          </a:bodyPr>
          <a:lstStyle/>
          <a:p>
            <a:r>
              <a:rPr lang="zh-CN" altLang="en-US" sz="2400" b="1" dirty="0">
                <a:latin typeface="楷体_GB2312" pitchFamily="49" charset="-122"/>
                <a:cs typeface="Times New Roman" panose="02020603050405020304" pitchFamily="18" charset="0"/>
              </a:rPr>
              <a:t>，则图像窗内规范化图像函数为： </a:t>
            </a:r>
            <a:endParaRPr lang="zh-CN" altLang="en-US" sz="2400" b="1" dirty="0">
              <a:latin typeface="楷体_GB2312" pitchFamily="49" charset="-122"/>
              <a:ea typeface="Times New Roman" panose="02020603050405020304" pitchFamily="18" charset="0"/>
            </a:endParaRPr>
          </a:p>
        </p:txBody>
      </p:sp>
      <p:sp>
        <p:nvSpPr>
          <p:cNvPr id="4108" name="Rectangle 11"/>
          <p:cNvSpPr/>
          <p:nvPr/>
        </p:nvSpPr>
        <p:spPr>
          <a:xfrm>
            <a:off x="0" y="2601913"/>
            <a:ext cx="9144000" cy="0"/>
          </a:xfrm>
          <a:prstGeom prst="rect">
            <a:avLst/>
          </a:prstGeom>
          <a:noFill/>
          <a:ln w="9525">
            <a:noFill/>
          </a:ln>
        </p:spPr>
        <p:txBody>
          <a:bodyPr wrap="none" anchor="ctr" anchorCtr="0">
            <a:spAutoFit/>
          </a:bodyPr>
          <a:lstStyle/>
          <a:p>
            <a:endParaRPr lang="zh-CN" altLang="en-US" dirty="0">
              <a:latin typeface="Arial" panose="020B0604020202020204" pitchFamily="34" charset="0"/>
            </a:endParaRPr>
          </a:p>
        </p:txBody>
      </p:sp>
      <p:graphicFrame>
        <p:nvGraphicFramePr>
          <p:cNvPr id="4098" name="Object 12"/>
          <p:cNvGraphicFramePr/>
          <p:nvPr/>
        </p:nvGraphicFramePr>
        <p:xfrm>
          <a:off x="2555875" y="4230688"/>
          <a:ext cx="3744913" cy="931862"/>
        </p:xfrm>
        <a:graphic>
          <a:graphicData uri="http://schemas.openxmlformats.org/presentationml/2006/ole">
            <mc:AlternateContent xmlns:mc="http://schemas.openxmlformats.org/markup-compatibility/2006">
              <mc:Choice xmlns:v="urn:schemas-microsoft-com:vml" Requires="v">
                <p:oleObj spid="_x0000_s6173" r:id="rId8" imgW="1803400" imgH="444500" progId="Equation.3">
                  <p:embed/>
                </p:oleObj>
              </mc:Choice>
              <mc:Fallback>
                <p:oleObj r:id="rId8" imgW="1803400" imgH="444500" progId="Equation.3">
                  <p:embed/>
                  <p:pic>
                    <p:nvPicPr>
                      <p:cNvPr id="0" name="图片 3092"/>
                      <p:cNvPicPr/>
                      <p:nvPr/>
                    </p:nvPicPr>
                    <p:blipFill>
                      <a:blip r:embed="rId9"/>
                      <a:stretch>
                        <a:fillRect/>
                      </a:stretch>
                    </p:blipFill>
                    <p:spPr>
                      <a:xfrm>
                        <a:off x="2555875" y="4230688"/>
                        <a:ext cx="3744913" cy="931862"/>
                      </a:xfrm>
                      <a:prstGeom prst="rect">
                        <a:avLst/>
                      </a:prstGeom>
                      <a:noFill/>
                      <a:ln w="38100">
                        <a:noFill/>
                        <a:miter/>
                      </a:ln>
                    </p:spPr>
                  </p:pic>
                </p:oleObj>
              </mc:Fallback>
            </mc:AlternateContent>
          </a:graphicData>
        </a:graphic>
      </p:graphicFrame>
      <p:sp>
        <p:nvSpPr>
          <p:cNvPr id="4109" name="Rectangle 13"/>
          <p:cNvSpPr/>
          <p:nvPr/>
        </p:nvSpPr>
        <p:spPr>
          <a:xfrm>
            <a:off x="900113" y="3886200"/>
            <a:ext cx="6927850" cy="822325"/>
          </a:xfrm>
          <a:prstGeom prst="rect">
            <a:avLst/>
          </a:prstGeom>
          <a:noFill/>
          <a:ln w="9525">
            <a:noFill/>
          </a:ln>
        </p:spPr>
        <p:txBody>
          <a:bodyPr anchor="ctr" anchorCtr="0">
            <a:spAutoFit/>
          </a:bodyPr>
          <a:lstStyle/>
          <a:p>
            <a:r>
              <a:rPr lang="el-GR" altLang="zh-CN" sz="2400" b="1" i="1" dirty="0">
                <a:latin typeface="楷体_GB2312" pitchFamily="49" charset="-122"/>
                <a:cs typeface="Times New Roman" panose="02020603050405020304" pitchFamily="18" charset="0"/>
              </a:rPr>
              <a:t>μ</a:t>
            </a:r>
            <a:r>
              <a:rPr lang="zh-CN" altLang="en-US" sz="2400" b="1" dirty="0">
                <a:latin typeface="楷体_GB2312" pitchFamily="49" charset="-122"/>
                <a:cs typeface="Times New Roman" panose="02020603050405020304" pitchFamily="18" charset="0"/>
              </a:rPr>
              <a:t>是图像窗内光强的平均值</a:t>
            </a:r>
            <a:r>
              <a:rPr lang="en-US" altLang="zh-CN" sz="2400" b="1" dirty="0">
                <a:latin typeface="楷体_GB2312" pitchFamily="49" charset="-122"/>
                <a:cs typeface="Times New Roman" panose="02020603050405020304" pitchFamily="18" charset="0"/>
              </a:rPr>
              <a:t>, </a:t>
            </a:r>
            <a:r>
              <a:rPr lang="el-GR" altLang="zh-CN" sz="2400" b="1" i="1" dirty="0">
                <a:latin typeface="楷体_GB2312" pitchFamily="49" charset="-122"/>
                <a:cs typeface="Times New Roman" panose="02020603050405020304" pitchFamily="18" charset="0"/>
              </a:rPr>
              <a:t>σ</a:t>
            </a:r>
            <a:r>
              <a:rPr lang="zh-CN" altLang="en-US" sz="2400" b="1" dirty="0">
                <a:latin typeface="楷体_GB2312" pitchFamily="49" charset="-122"/>
                <a:cs typeface="Times New Roman" panose="02020603050405020304" pitchFamily="18" charset="0"/>
              </a:rPr>
              <a:t>是光强分布参数</a:t>
            </a:r>
            <a:r>
              <a:rPr lang="en-US" altLang="zh-CN" sz="2400" b="1" dirty="0">
                <a:latin typeface="楷体_GB2312" pitchFamily="49" charset="-122"/>
                <a:cs typeface="Times New Roman" panose="02020603050405020304" pitchFamily="18" charset="0"/>
              </a:rPr>
              <a:t>: </a:t>
            </a:r>
          </a:p>
          <a:p>
            <a:endParaRPr lang="en-US" altLang="zh-CN" sz="2400" b="1" dirty="0">
              <a:latin typeface="楷体_GB2312" pitchFamily="49" charset="-122"/>
              <a:ea typeface="Times New Roman" panose="02020603050405020304" pitchFamily="18" charset="0"/>
            </a:endParaRPr>
          </a:p>
        </p:txBody>
      </p:sp>
      <p:sp>
        <p:nvSpPr>
          <p:cNvPr id="4110" name="Rectangle 15"/>
          <p:cNvSpPr/>
          <p:nvPr/>
        </p:nvSpPr>
        <p:spPr>
          <a:xfrm>
            <a:off x="0" y="2601913"/>
            <a:ext cx="9144000" cy="0"/>
          </a:xfrm>
          <a:prstGeom prst="rect">
            <a:avLst/>
          </a:prstGeom>
          <a:noFill/>
          <a:ln w="9525">
            <a:noFill/>
          </a:ln>
        </p:spPr>
        <p:txBody>
          <a:bodyPr wrap="none" anchor="ctr" anchorCtr="0">
            <a:spAutoFit/>
          </a:bodyPr>
          <a:lstStyle/>
          <a:p>
            <a:endParaRPr lang="zh-CN" altLang="en-US" dirty="0">
              <a:latin typeface="Arial" panose="020B0604020202020204" pitchFamily="34" charset="0"/>
            </a:endParaRPr>
          </a:p>
        </p:txBody>
      </p:sp>
      <p:graphicFrame>
        <p:nvGraphicFramePr>
          <p:cNvPr id="4099" name="Object 14"/>
          <p:cNvGraphicFramePr/>
          <p:nvPr/>
        </p:nvGraphicFramePr>
        <p:xfrm>
          <a:off x="4953000" y="4872038"/>
          <a:ext cx="3962400" cy="995362"/>
        </p:xfrm>
        <a:graphic>
          <a:graphicData uri="http://schemas.openxmlformats.org/presentationml/2006/ole">
            <mc:AlternateContent xmlns:mc="http://schemas.openxmlformats.org/markup-compatibility/2006">
              <mc:Choice xmlns:v="urn:schemas-microsoft-com:vml" Requires="v">
                <p:oleObj spid="_x0000_s6174" r:id="rId10" imgW="1777365" imgH="444500" progId="Equation.DSMT4">
                  <p:embed/>
                </p:oleObj>
              </mc:Choice>
              <mc:Fallback>
                <p:oleObj r:id="rId10" imgW="1777365" imgH="444500" progId="Equation.DSMT4">
                  <p:embed/>
                  <p:pic>
                    <p:nvPicPr>
                      <p:cNvPr id="0" name="图片 3094"/>
                      <p:cNvPicPr/>
                      <p:nvPr/>
                    </p:nvPicPr>
                    <p:blipFill>
                      <a:blip r:embed="rId11"/>
                      <a:stretch>
                        <a:fillRect/>
                      </a:stretch>
                    </p:blipFill>
                    <p:spPr>
                      <a:xfrm>
                        <a:off x="4953000" y="4872038"/>
                        <a:ext cx="3962400" cy="995362"/>
                      </a:xfrm>
                      <a:prstGeom prst="rect">
                        <a:avLst/>
                      </a:prstGeom>
                      <a:noFill/>
                      <a:ln w="38100">
                        <a:noFill/>
                        <a:miter/>
                      </a:ln>
                    </p:spPr>
                  </p:pic>
                </p:oleObj>
              </mc:Fallback>
            </mc:AlternateContent>
          </a:graphicData>
        </a:graphic>
      </p:graphicFrame>
      <p:sp>
        <p:nvSpPr>
          <p:cNvPr id="4111" name="Rectangle 16"/>
          <p:cNvSpPr/>
          <p:nvPr/>
        </p:nvSpPr>
        <p:spPr>
          <a:xfrm>
            <a:off x="381000" y="5105400"/>
            <a:ext cx="4495800" cy="457200"/>
          </a:xfrm>
          <a:prstGeom prst="rect">
            <a:avLst/>
          </a:prstGeom>
          <a:noFill/>
          <a:ln w="9525">
            <a:noFill/>
          </a:ln>
        </p:spPr>
        <p:txBody>
          <a:bodyPr anchor="ctr" anchorCtr="0">
            <a:spAutoFit/>
          </a:bodyPr>
          <a:lstStyle/>
          <a:p>
            <a:r>
              <a:rPr lang="zh-CN" altLang="en-US" sz="2400" b="1" dirty="0">
                <a:latin typeface="楷体_GB2312" pitchFamily="49" charset="-122"/>
              </a:rPr>
              <a:t>相似估价函数为差值绝对值之和 </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p:cNvSpPr>
          <p:nvPr>
            <p:ph type="title"/>
          </p:nvPr>
        </p:nvSpPr>
        <p:spPr/>
        <p:txBody>
          <a:bodyPr vert="horz" wrap="square" lIns="91440" tIns="45720" rIns="91440" bIns="45720" anchor="t" anchorCtr="0"/>
          <a:lstStyle/>
          <a:p>
            <a:pPr eaLnBrk="1" hangingPunct="1"/>
            <a:r>
              <a:rPr lang="zh-CN" altLang="en-US" b="1" dirty="0">
                <a:latin typeface="楷体_GB2312" pitchFamily="49" charset="-122"/>
                <a:ea typeface="楷体_GB2312" pitchFamily="49" charset="-122"/>
              </a:rPr>
              <a:t>顺序约束</a:t>
            </a:r>
          </a:p>
        </p:txBody>
      </p:sp>
      <p:sp>
        <p:nvSpPr>
          <p:cNvPr id="25603" name="Rectangle 3"/>
          <p:cNvSpPr>
            <a:spLocks noGrp="1"/>
          </p:cNvSpPr>
          <p:nvPr>
            <p:ph idx="1"/>
          </p:nvPr>
        </p:nvSpPr>
        <p:spPr>
          <a:xfrm>
            <a:off x="446088" y="2620963"/>
            <a:ext cx="4140200" cy="3151187"/>
          </a:xfrm>
        </p:spPr>
        <p:txBody>
          <a:bodyPr vert="horz" wrap="square" lIns="91440" tIns="45720" rIns="91440" bIns="45720" anchor="t" anchorCtr="0"/>
          <a:lstStyle/>
          <a:p>
            <a:pPr algn="just" eaLnBrk="1" hangingPunct="1">
              <a:lnSpc>
                <a:spcPct val="90000"/>
              </a:lnSpc>
            </a:pPr>
            <a:r>
              <a:rPr lang="zh-CN" altLang="en-US" sz="2600" dirty="0">
                <a:latin typeface="楷体_GB2312" pitchFamily="49" charset="-122"/>
                <a:ea typeface="楷体_GB2312" pitchFamily="49" charset="-122"/>
              </a:rPr>
              <a:t>如果在参考图像中点</a:t>
            </a:r>
            <a:r>
              <a:rPr lang="en-US" altLang="zh-CN" sz="2600" dirty="0">
                <a:latin typeface="楷体_GB2312" pitchFamily="49" charset="-122"/>
                <a:ea typeface="楷体_GB2312" pitchFamily="49" charset="-122"/>
              </a:rPr>
              <a:t>A</a:t>
            </a:r>
            <a:r>
              <a:rPr lang="zh-CN" altLang="en-US" sz="2600" dirty="0">
                <a:latin typeface="楷体_GB2312" pitchFamily="49" charset="-122"/>
                <a:ea typeface="楷体_GB2312" pitchFamily="49" charset="-122"/>
              </a:rPr>
              <a:t>在点</a:t>
            </a:r>
            <a:r>
              <a:rPr lang="en-US" altLang="zh-CN" sz="2600" dirty="0">
                <a:latin typeface="楷体_GB2312" pitchFamily="49" charset="-122"/>
                <a:ea typeface="楷体_GB2312" pitchFamily="49" charset="-122"/>
              </a:rPr>
              <a:t>B</a:t>
            </a:r>
            <a:r>
              <a:rPr lang="zh-CN" altLang="en-US" sz="2600" dirty="0">
                <a:latin typeface="楷体_GB2312" pitchFamily="49" charset="-122"/>
                <a:ea typeface="楷体_GB2312" pitchFamily="49" charset="-122"/>
              </a:rPr>
              <a:t>的左边</a:t>
            </a:r>
            <a:r>
              <a:rPr lang="en-US" altLang="zh-CN" sz="2600" dirty="0">
                <a:latin typeface="楷体_GB2312" pitchFamily="49" charset="-122"/>
                <a:ea typeface="楷体_GB2312" pitchFamily="49" charset="-122"/>
              </a:rPr>
              <a:t>=&gt; </a:t>
            </a:r>
            <a:r>
              <a:rPr lang="zh-CN" altLang="en-US" sz="2600" dirty="0">
                <a:latin typeface="楷体_GB2312" pitchFamily="49" charset="-122"/>
                <a:ea typeface="楷体_GB2312" pitchFamily="49" charset="-122"/>
              </a:rPr>
              <a:t>在目标图像中点</a:t>
            </a:r>
            <a:r>
              <a:rPr lang="en-US" altLang="zh-CN" sz="2600" dirty="0">
                <a:latin typeface="楷体_GB2312" pitchFamily="49" charset="-122"/>
                <a:ea typeface="楷体_GB2312" pitchFamily="49" charset="-122"/>
              </a:rPr>
              <a:t>A</a:t>
            </a:r>
            <a:r>
              <a:rPr lang="zh-CN" altLang="en-US" sz="2600" dirty="0">
                <a:latin typeface="楷体_GB2312" pitchFamily="49" charset="-122"/>
                <a:ea typeface="楷体_GB2312" pitchFamily="49" charset="-122"/>
              </a:rPr>
              <a:t>的匹配点也在点</a:t>
            </a:r>
            <a:r>
              <a:rPr lang="en-US" altLang="zh-CN" sz="2600" dirty="0">
                <a:latin typeface="楷体_GB2312" pitchFamily="49" charset="-122"/>
                <a:ea typeface="楷体_GB2312" pitchFamily="49" charset="-122"/>
              </a:rPr>
              <a:t>B</a:t>
            </a:r>
            <a:r>
              <a:rPr lang="zh-CN" altLang="en-US" sz="2600" dirty="0">
                <a:latin typeface="楷体_GB2312" pitchFamily="49" charset="-122"/>
                <a:ea typeface="楷体_GB2312" pitchFamily="49" charset="-122"/>
              </a:rPr>
              <a:t>的匹配点的左边</a:t>
            </a:r>
          </a:p>
          <a:p>
            <a:pPr algn="just" eaLnBrk="1" hangingPunct="1">
              <a:lnSpc>
                <a:spcPct val="90000"/>
              </a:lnSpc>
            </a:pPr>
            <a:r>
              <a:rPr lang="zh-CN" altLang="en-US" sz="2600" dirty="0">
                <a:latin typeface="楷体_GB2312" pitchFamily="49" charset="-122"/>
                <a:ea typeface="楷体_GB2312" pitchFamily="49" charset="-122"/>
              </a:rPr>
              <a:t>对细小物体不成立</a:t>
            </a:r>
          </a:p>
        </p:txBody>
      </p:sp>
      <p:pic>
        <p:nvPicPr>
          <p:cNvPr id="25604" name="Picture 4"/>
          <p:cNvPicPr>
            <a:picLocks noChangeAspect="1"/>
          </p:cNvPicPr>
          <p:nvPr/>
        </p:nvPicPr>
        <p:blipFill>
          <a:blip r:embed="rId2"/>
          <a:stretch>
            <a:fillRect/>
          </a:stretch>
        </p:blipFill>
        <p:spPr>
          <a:xfrm>
            <a:off x="4800600" y="2530475"/>
            <a:ext cx="3962400" cy="2051050"/>
          </a:xfrm>
          <a:prstGeom prst="rect">
            <a:avLst/>
          </a:prstGeom>
          <a:noFill/>
          <a:ln w="9525">
            <a:noFill/>
          </a:ln>
        </p:spPr>
      </p:pic>
      <p:sp>
        <p:nvSpPr>
          <p:cNvPr id="25605" name="Text Box 5"/>
          <p:cNvSpPr txBox="1"/>
          <p:nvPr/>
        </p:nvSpPr>
        <p:spPr>
          <a:xfrm>
            <a:off x="5000625" y="4749800"/>
            <a:ext cx="3784600" cy="396875"/>
          </a:xfrm>
          <a:prstGeom prst="rect">
            <a:avLst/>
          </a:prstGeom>
          <a:noFill/>
          <a:ln w="9525">
            <a:noFill/>
          </a:ln>
        </p:spPr>
        <p:txBody>
          <a:bodyPr wrap="none">
            <a:spAutoFit/>
          </a:bodyPr>
          <a:lstStyle/>
          <a:p>
            <a:pPr eaLnBrk="0" hangingPunct="0"/>
            <a:r>
              <a:rPr lang="en-US" altLang="zh-CN" sz="2000" b="1" dirty="0">
                <a:latin typeface="楷体_GB2312" pitchFamily="49" charset="-122"/>
              </a:rPr>
              <a:t>Image from Sun et al. CVPR05</a:t>
            </a: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912225" y="225425"/>
            <a:ext cx="8540750" cy="1143000"/>
          </a:xfrm>
        </p:spPr>
        <p:txBody>
          <a:bodyPr vert="horz" wrap="square" lIns="91440" tIns="45720" rIns="91440" bIns="45720" anchor="t" anchorCtr="0"/>
          <a:lstStyle/>
          <a:p>
            <a:pPr eaLnBrk="1" hangingPunct="1"/>
            <a:r>
              <a:rPr lang="zh-CN" altLang="en-US" sz="3400" b="1" dirty="0">
                <a:solidFill>
                  <a:schemeClr val="tx1"/>
                </a:solidFill>
                <a:latin typeface="楷体_GB2312" pitchFamily="49" charset="-122"/>
                <a:ea typeface="楷体_GB2312" pitchFamily="49" charset="-122"/>
              </a:rPr>
              <a:t>其它约束</a:t>
            </a:r>
          </a:p>
        </p:txBody>
      </p:sp>
      <p:sp>
        <p:nvSpPr>
          <p:cNvPr id="26627" name="Rectangle 3"/>
          <p:cNvSpPr>
            <a:spLocks noGrp="1"/>
          </p:cNvSpPr>
          <p:nvPr>
            <p:ph idx="1"/>
          </p:nvPr>
        </p:nvSpPr>
        <p:spPr>
          <a:xfrm>
            <a:off x="609600" y="990600"/>
            <a:ext cx="8153400" cy="4498975"/>
          </a:xfrm>
        </p:spPr>
        <p:txBody>
          <a:bodyPr vert="horz" wrap="square" lIns="91440" tIns="45720" rIns="91440" bIns="45720" anchor="t" anchorCtr="0">
            <a:normAutofit lnSpcReduction="10000"/>
          </a:bodyPr>
          <a:lstStyle/>
          <a:p>
            <a:pPr eaLnBrk="1" hangingPunct="1"/>
            <a:r>
              <a:rPr lang="zh-CN" altLang="en-US" dirty="0">
                <a:latin typeface="楷体_GB2312" pitchFamily="49" charset="-122"/>
                <a:ea typeface="楷体_GB2312" pitchFamily="49" charset="-122"/>
              </a:rPr>
              <a:t>唯一性约束 </a:t>
            </a:r>
          </a:p>
          <a:p>
            <a:pPr eaLnBrk="1" hangingPunct="1">
              <a:buNone/>
            </a:pPr>
            <a:r>
              <a:rPr lang="zh-CN" altLang="en-US" dirty="0">
                <a:latin typeface="楷体_GB2312" pitchFamily="49" charset="-122"/>
                <a:ea typeface="楷体_GB2312" pitchFamily="49" charset="-122"/>
              </a:rPr>
              <a:t>    一幅图像</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左或右</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上的每一个特征点只能与另一幅图像上的唯一一个特征对应． </a:t>
            </a:r>
          </a:p>
          <a:p>
            <a:pPr eaLnBrk="1" hangingPunct="1"/>
            <a:r>
              <a:rPr lang="zh-CN" altLang="en-US" dirty="0">
                <a:latin typeface="楷体_GB2312" pitchFamily="49" charset="-122"/>
                <a:ea typeface="楷体_GB2312" pitchFamily="49" charset="-122"/>
              </a:rPr>
              <a:t>连续性约束 </a:t>
            </a:r>
          </a:p>
          <a:p>
            <a:pPr eaLnBrk="1" hangingPunct="1">
              <a:buNone/>
            </a:pPr>
            <a:r>
              <a:rPr lang="zh-CN" altLang="en-US" dirty="0">
                <a:latin typeface="楷体_GB2312" pitchFamily="49" charset="-122"/>
                <a:ea typeface="楷体_GB2312" pitchFamily="49" charset="-122"/>
              </a:rPr>
              <a:t>    物体表面一般都是光滑的，因此物体表面上各点在图像上的投影也是连续的，它们的视差也是连续的．</a:t>
            </a:r>
          </a:p>
          <a:p>
            <a:pPr eaLnBrk="1" hangingPunct="1">
              <a:buNone/>
            </a:pPr>
            <a:r>
              <a:rPr lang="zh-CN" altLang="en-US" dirty="0">
                <a:latin typeface="楷体_GB2312" pitchFamily="49" charset="-122"/>
                <a:ea typeface="楷体_GB2312" pitchFamily="49" charset="-122"/>
              </a:rPr>
              <a:t>    </a:t>
            </a:r>
            <a:r>
              <a:rPr lang="zh-CN" altLang="en-US" dirty="0">
                <a:solidFill>
                  <a:srgbClr val="FF0000"/>
                </a:solidFill>
                <a:latin typeface="楷体_GB2312" pitchFamily="49" charset="-122"/>
                <a:ea typeface="楷体_GB2312" pitchFamily="49" charset="-122"/>
              </a:rPr>
              <a:t>在物体边界处，连续性约束不能成立</a:t>
            </a:r>
            <a:r>
              <a:rPr lang="zh-CN" altLang="en-US" dirty="0">
                <a:latin typeface="楷体_GB2312" pitchFamily="49" charset="-122"/>
                <a:ea typeface="楷体_GB2312" pitchFamily="49" charset="-122"/>
              </a:rPr>
              <a: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349" y="354675"/>
            <a:ext cx="7928999" cy="470477"/>
          </a:xfrm>
        </p:spPr>
        <p:txBody>
          <a:bodyPr/>
          <a:lstStyle/>
          <a:p>
            <a:r>
              <a:rPr lang="en-US" sz="3600" b="0" dirty="0"/>
              <a:t>3D Visual Illusions</a:t>
            </a:r>
            <a:r>
              <a:rPr lang="en-US" sz="3600" dirty="0"/>
              <a:t> via</a:t>
            </a:r>
            <a:r>
              <a:rPr lang="en-US" sz="3600" b="0" dirty="0"/>
              <a:t> Texture</a:t>
            </a:r>
          </a:p>
        </p:txBody>
      </p:sp>
      <p:sp>
        <p:nvSpPr>
          <p:cNvPr id="5" name="Content Placeholder 4"/>
          <p:cNvSpPr>
            <a:spLocks noGrp="1"/>
          </p:cNvSpPr>
          <p:nvPr>
            <p:ph idx="1"/>
          </p:nvPr>
        </p:nvSpPr>
        <p:spPr>
          <a:xfrm>
            <a:off x="3655980" y="980343"/>
            <a:ext cx="5297948" cy="304581"/>
          </a:xfrm>
        </p:spPr>
        <p:txBody>
          <a:bodyPr>
            <a:normAutofit fontScale="92500" lnSpcReduction="20000"/>
          </a:bodyPr>
          <a:lstStyle/>
          <a:p>
            <a:pPr marL="0" indent="0" algn="ctr">
              <a:buNone/>
            </a:pPr>
            <a:r>
              <a:rPr lang="en-US" sz="1050" dirty="0">
                <a:solidFill>
                  <a:srgbClr val="FFFF00"/>
                </a:solidFill>
                <a:hlinkClick r:id="rId2"/>
              </a:rPr>
              <a:t>https://www.beautifullife.info/urban-design/10-crazy-3d-optical-illusions-will-blow-mind/</a:t>
            </a:r>
            <a:endParaRPr lang="en-US" sz="1050" dirty="0">
              <a:solidFill>
                <a:srgbClr val="FFFF00"/>
              </a:solidFill>
            </a:endParaRPr>
          </a:p>
          <a:p>
            <a:pPr marL="0" indent="0" algn="ctr">
              <a:buNone/>
            </a:pPr>
            <a:endParaRPr lang="en-US" sz="1050" dirty="0">
              <a:solidFill>
                <a:srgbClr val="FFFF00"/>
              </a:solidFill>
            </a:endParaRPr>
          </a:p>
        </p:txBody>
      </p:sp>
      <p:pic>
        <p:nvPicPr>
          <p:cNvPr id="3" name="Picture 2" descr="Amazing Floor With Optical Illusion By Casa Ceramic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515" y="1309523"/>
            <a:ext cx="6254969" cy="46912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p:cNvSpPr>
          <p:nvPr>
            <p:ph type="title"/>
          </p:nvPr>
        </p:nvSpPr>
        <p:spPr/>
        <p:txBody>
          <a:bodyPr vert="horz" wrap="square" lIns="91440" tIns="45720" rIns="91440" bIns="45720" anchor="t" anchorCtr="0"/>
          <a:lstStyle/>
          <a:p>
            <a:pPr eaLnBrk="1" hangingPunct="1"/>
            <a:r>
              <a:rPr lang="zh-CN" altLang="en-US" b="1" dirty="0">
                <a:solidFill>
                  <a:schemeClr val="tx1"/>
                </a:solidFill>
                <a:latin typeface="楷体_GB2312" pitchFamily="49" charset="-122"/>
                <a:ea typeface="楷体_GB2312" pitchFamily="49" charset="-122"/>
              </a:rPr>
              <a:t>特征匹配</a:t>
            </a:r>
            <a:r>
              <a:rPr lang="en-US" altLang="zh-CN" b="1" dirty="0">
                <a:solidFill>
                  <a:schemeClr val="tx1"/>
                </a:solidFill>
                <a:latin typeface="Arial" panose="020B0604020202020204" pitchFamily="34" charset="0"/>
                <a:ea typeface="楷体_GB2312" pitchFamily="49" charset="-122"/>
              </a:rPr>
              <a:t>——</a:t>
            </a:r>
            <a:r>
              <a:rPr lang="zh-CN" altLang="en-US" b="1" dirty="0">
                <a:solidFill>
                  <a:schemeClr val="tx1"/>
                </a:solidFill>
                <a:latin typeface="楷体_GB2312" pitchFamily="49" charset="-122"/>
                <a:ea typeface="楷体_GB2312" pitchFamily="49" charset="-122"/>
              </a:rPr>
              <a:t>稀疏</a:t>
            </a:r>
          </a:p>
        </p:txBody>
      </p:sp>
      <p:sp>
        <p:nvSpPr>
          <p:cNvPr id="27651" name="Rectangle 3"/>
          <p:cNvSpPr>
            <a:spLocks noGrp="1"/>
          </p:cNvSpPr>
          <p:nvPr>
            <p:ph idx="1"/>
          </p:nvPr>
        </p:nvSpPr>
        <p:spPr/>
        <p:txBody>
          <a:bodyPr vert="horz" wrap="square" lIns="91440" tIns="45720" rIns="91440" bIns="45720" anchor="t" anchorCtr="0"/>
          <a:lstStyle/>
          <a:p>
            <a:pPr eaLnBrk="1" hangingPunct="1"/>
            <a:r>
              <a:rPr lang="zh-CN" altLang="en-US" sz="2600" dirty="0">
                <a:latin typeface="楷体_GB2312" pitchFamily="49" charset="-122"/>
                <a:ea typeface="楷体_GB2312" pitchFamily="49" charset="-122"/>
              </a:rPr>
              <a:t>在立体图像对中识别兴趣点</a:t>
            </a:r>
            <a:r>
              <a:rPr lang="en-US" altLang="zh-CN" sz="2600" dirty="0">
                <a:latin typeface="楷体_GB2312" pitchFamily="49" charset="-122"/>
                <a:ea typeface="楷体_GB2312" pitchFamily="49" charset="-122"/>
              </a:rPr>
              <a:t>(interesting point)</a:t>
            </a:r>
            <a:r>
              <a:rPr lang="zh-CN" altLang="en-US" sz="2600" dirty="0">
                <a:latin typeface="楷体_GB2312" pitchFamily="49" charset="-122"/>
                <a:ea typeface="楷体_GB2312" pitchFamily="49" charset="-122"/>
              </a:rPr>
              <a:t>，而后在两幅图像中匹配相对应的点．</a:t>
            </a:r>
          </a:p>
          <a:p>
            <a:pPr eaLnBrk="1" hangingPunct="1"/>
            <a:r>
              <a:rPr lang="zh-CN" altLang="en-US" sz="2600" dirty="0">
                <a:latin typeface="楷体_GB2312" pitchFamily="49" charset="-122"/>
                <a:ea typeface="楷体_GB2312" pitchFamily="49" charset="-122"/>
              </a:rPr>
              <a:t>识别兴趣点</a:t>
            </a:r>
            <a:r>
              <a:rPr lang="en-US" altLang="zh-CN" sz="2600" dirty="0">
                <a:latin typeface="楷体_GB2312" pitchFamily="49" charset="-122"/>
                <a:ea typeface="楷体_GB2312" pitchFamily="49" charset="-122"/>
              </a:rPr>
              <a:t>(interesting point)</a:t>
            </a:r>
          </a:p>
          <a:p>
            <a:pPr eaLnBrk="1" hangingPunct="1">
              <a:buNone/>
            </a:pPr>
            <a:r>
              <a:rPr lang="en-US" altLang="zh-CN" sz="2600" dirty="0">
                <a:latin typeface="楷体_GB2312" pitchFamily="49" charset="-122"/>
                <a:ea typeface="楷体_GB2312" pitchFamily="49" charset="-122"/>
              </a:rPr>
              <a:t>    </a:t>
            </a:r>
            <a:r>
              <a:rPr lang="zh-CN" altLang="en-US" sz="2600" dirty="0">
                <a:latin typeface="楷体_GB2312" pitchFamily="49" charset="-122"/>
                <a:ea typeface="楷体_GB2312" pitchFamily="49" charset="-122"/>
              </a:rPr>
              <a:t>在图像中具有很大变化的区域内寻找兴趣点</a:t>
            </a:r>
          </a:p>
          <a:p>
            <a:pPr eaLnBrk="1" hangingPunct="1">
              <a:buNone/>
            </a:pPr>
            <a:r>
              <a:rPr lang="zh-CN" altLang="en-US" sz="2600" dirty="0">
                <a:latin typeface="楷体_GB2312" pitchFamily="49" charset="-122"/>
                <a:ea typeface="楷体_GB2312" pitchFamily="49" charset="-122"/>
              </a:rPr>
              <a:t>    在以某一点为中心的窗函数中，计算其在不同方向上的变化量</a:t>
            </a:r>
          </a:p>
          <a:p>
            <a:pPr eaLnBrk="1" hangingPunct="1">
              <a:buNone/>
            </a:pPr>
            <a:r>
              <a:rPr lang="zh-CN" altLang="en-US" sz="2600" dirty="0">
                <a:latin typeface="楷体_GB2312" pitchFamily="49" charset="-122"/>
                <a:ea typeface="楷体_GB2312" pitchFamily="49" charset="-122"/>
              </a:rPr>
              <a:t>    为避免将多个相邻点选为同一个特征对应的兴趣点，将特征点选在兴趣测度函数具有局部最大值的地方 </a:t>
            </a:r>
          </a:p>
          <a:p>
            <a:pPr eaLnBrk="1" hangingPunct="1">
              <a:buNone/>
            </a:pPr>
            <a:r>
              <a:rPr lang="zh-CN" altLang="en-US" sz="2100" dirty="0">
                <a:latin typeface="楷体_GB2312" pitchFamily="49" charset="-122"/>
                <a:ea typeface="楷体_GB2312" pitchFamily="49" charset="-122"/>
              </a:rPr>
              <a:t> </a:t>
            </a:r>
          </a:p>
          <a:p>
            <a:pPr eaLnBrk="1" hangingPunct="1"/>
            <a:endParaRPr lang="en-US" altLang="zh-CN" sz="2100" dirty="0">
              <a:latin typeface="楷体_GB2312" pitchFamily="49" charset="-122"/>
              <a:ea typeface="楷体_GB2312" pitchFamily="49" charset="-122"/>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p:cNvSpPr>
            <a:spLocks noGrp="1"/>
          </p:cNvSpPr>
          <p:nvPr>
            <p:ph type="title" idx="4294967295"/>
          </p:nvPr>
        </p:nvSpPr>
        <p:spPr>
          <a:xfrm>
            <a:off x="500063" y="279400"/>
            <a:ext cx="3984625" cy="1079500"/>
          </a:xfrm>
        </p:spPr>
        <p:txBody>
          <a:bodyPr vert="horz" wrap="square" lIns="91440" tIns="45720" rIns="91440" bIns="45720" anchor="ctr" anchorCtr="0"/>
          <a:lstStyle/>
          <a:p>
            <a:pPr eaLnBrk="1" hangingPunct="1"/>
            <a:r>
              <a:rPr lang="zh-CN" altLang="en-US" b="1" dirty="0">
                <a:ea typeface="楷体_GB2312" pitchFamily="49" charset="-122"/>
              </a:rPr>
              <a:t>特征匹配</a:t>
            </a:r>
          </a:p>
        </p:txBody>
      </p:sp>
      <p:sp>
        <p:nvSpPr>
          <p:cNvPr id="28675" name="Rectangle 3"/>
          <p:cNvSpPr>
            <a:spLocks noGrp="1"/>
          </p:cNvSpPr>
          <p:nvPr>
            <p:ph type="body" idx="4294967295"/>
          </p:nvPr>
        </p:nvSpPr>
        <p:spPr>
          <a:xfrm>
            <a:off x="381000" y="6019800"/>
            <a:ext cx="7848600" cy="457200"/>
          </a:xfrm>
        </p:spPr>
        <p:txBody>
          <a:bodyPr vert="horz" wrap="square" lIns="90487" tIns="44450" rIns="90487" bIns="44450" anchor="t" anchorCtr="0"/>
          <a:lstStyle/>
          <a:p>
            <a:pPr eaLnBrk="1" hangingPunct="1"/>
            <a:r>
              <a:rPr lang="zh-CN" altLang="en-US" sz="2400" b="1" dirty="0">
                <a:ea typeface="楷体_GB2312" pitchFamily="49" charset="-122"/>
              </a:rPr>
              <a:t>对于左图像中的每一个特征</a:t>
            </a:r>
            <a:r>
              <a:rPr lang="en-US" altLang="zh-CN" sz="2400" b="1" dirty="0">
                <a:ea typeface="楷体_GB2312" pitchFamily="49" charset="-122"/>
              </a:rPr>
              <a:t>…</a:t>
            </a:r>
          </a:p>
        </p:txBody>
      </p:sp>
      <p:pic>
        <p:nvPicPr>
          <p:cNvPr id="28676" name="Picture 4" descr="c-000105"/>
          <p:cNvPicPr>
            <a:picLocks noChangeAspect="1"/>
          </p:cNvPicPr>
          <p:nvPr/>
        </p:nvPicPr>
        <p:blipFill>
          <a:blip r:embed="rId3"/>
          <a:stretch>
            <a:fillRect/>
          </a:stretch>
        </p:blipFill>
        <p:spPr>
          <a:xfrm>
            <a:off x="1279525" y="1557338"/>
            <a:ext cx="6583363" cy="4389437"/>
          </a:xfrm>
          <a:prstGeom prst="rect">
            <a:avLst/>
          </a:prstGeom>
          <a:noFill/>
          <a:ln w="9525" cap="flat" cmpd="sng">
            <a:solidFill>
              <a:srgbClr val="FF00FF"/>
            </a:solidFill>
            <a:prstDash val="solid"/>
            <a:miter/>
            <a:headEnd type="none" w="med" len="med"/>
            <a:tailEnd type="none" w="med" len="med"/>
          </a:ln>
        </p:spPr>
      </p:pic>
      <p:sp>
        <p:nvSpPr>
          <p:cNvPr id="28677" name="Text Box 5"/>
          <p:cNvSpPr txBox="1"/>
          <p:nvPr/>
        </p:nvSpPr>
        <p:spPr>
          <a:xfrm>
            <a:off x="1295400" y="1557338"/>
            <a:ext cx="1044575" cy="366712"/>
          </a:xfrm>
          <a:prstGeom prst="rect">
            <a:avLst/>
          </a:prstGeom>
          <a:noFill/>
          <a:ln w="12700">
            <a:noFill/>
          </a:ln>
        </p:spPr>
        <p:txBody>
          <a:bodyPr>
            <a:spAutoFit/>
          </a:bodyPr>
          <a:lstStyle/>
          <a:p>
            <a:pPr eaLnBrk="0" hangingPunct="0">
              <a:spcBef>
                <a:spcPct val="50000"/>
              </a:spcBef>
            </a:pPr>
            <a:r>
              <a:rPr lang="zh-CN" altLang="en-US" b="1" dirty="0">
                <a:solidFill>
                  <a:srgbClr val="66FF33"/>
                </a:solidFill>
                <a:latin typeface="Arial" panose="020B0604020202020204" pitchFamily="34" charset="0"/>
              </a:rPr>
              <a:t>左图像</a:t>
            </a:r>
          </a:p>
        </p:txBody>
      </p:sp>
      <p:grpSp>
        <p:nvGrpSpPr>
          <p:cNvPr id="28678" name="Group 6"/>
          <p:cNvGrpSpPr/>
          <p:nvPr/>
        </p:nvGrpSpPr>
        <p:grpSpPr>
          <a:xfrm>
            <a:off x="2660650" y="2060575"/>
            <a:ext cx="4648200" cy="2243138"/>
            <a:chOff x="1680" y="1104"/>
            <a:chExt cx="2928" cy="1413"/>
          </a:xfrm>
        </p:grpSpPr>
        <p:sp>
          <p:nvSpPr>
            <p:cNvPr id="28679" name="Text Box 7"/>
            <p:cNvSpPr txBox="1"/>
            <p:nvPr/>
          </p:nvSpPr>
          <p:spPr>
            <a:xfrm>
              <a:off x="1680" y="1152"/>
              <a:ext cx="576" cy="231"/>
            </a:xfrm>
            <a:prstGeom prst="rect">
              <a:avLst/>
            </a:prstGeom>
            <a:noFill/>
            <a:ln w="12700">
              <a:noFill/>
            </a:ln>
          </p:spPr>
          <p:txBody>
            <a:bodyPr>
              <a:spAutoFit/>
            </a:bodyPr>
            <a:lstStyle/>
            <a:p>
              <a:pPr eaLnBrk="0" hangingPunct="0">
                <a:spcBef>
                  <a:spcPct val="50000"/>
                </a:spcBef>
              </a:pPr>
              <a:r>
                <a:rPr lang="zh-CN" altLang="en-US" b="1" dirty="0">
                  <a:solidFill>
                    <a:srgbClr val="D82204"/>
                  </a:solidFill>
                  <a:latin typeface="Arial" panose="020B0604020202020204" pitchFamily="34" charset="0"/>
                </a:rPr>
                <a:t>角点</a:t>
              </a:r>
            </a:p>
          </p:txBody>
        </p:sp>
        <p:sp>
          <p:nvSpPr>
            <p:cNvPr id="28680" name="Freeform 8"/>
            <p:cNvSpPr/>
            <p:nvPr/>
          </p:nvSpPr>
          <p:spPr>
            <a:xfrm>
              <a:off x="1773" y="1412"/>
              <a:ext cx="125" cy="109"/>
            </a:xfrm>
            <a:custGeom>
              <a:avLst/>
              <a:gdLst>
                <a:gd name="txL" fmla="*/ 0 w 112"/>
                <a:gd name="txT" fmla="*/ 0 h 95"/>
                <a:gd name="txR" fmla="*/ 112 w 112"/>
                <a:gd name="txB" fmla="*/ 95 h 95"/>
              </a:gdLst>
              <a:ahLst/>
              <a:cxnLst>
                <a:cxn ang="0">
                  <a:pos x="0" y="109"/>
                </a:cxn>
                <a:cxn ang="0">
                  <a:pos x="75" y="0"/>
                </a:cxn>
                <a:cxn ang="0">
                  <a:pos x="125" y="109"/>
                </a:cxn>
              </a:cxnLst>
              <a:rect l="txL" t="txT" r="txR" b="txB"/>
              <a:pathLst>
                <a:path w="112" h="95">
                  <a:moveTo>
                    <a:pt x="0" y="95"/>
                  </a:moveTo>
                  <a:lnTo>
                    <a:pt x="67" y="0"/>
                  </a:lnTo>
                  <a:lnTo>
                    <a:pt x="112" y="95"/>
                  </a:lnTo>
                </a:path>
              </a:pathLst>
            </a:custGeom>
            <a:noFill/>
            <a:ln w="25400" cap="flat" cmpd="sng">
              <a:solidFill>
                <a:srgbClr val="FF0000"/>
              </a:solidFill>
              <a:prstDash val="solid"/>
              <a:round/>
              <a:headEnd type="none" w="sm" len="sm"/>
              <a:tailEnd type="none" w="sm" len="sm"/>
            </a:ln>
          </p:spPr>
          <p:txBody>
            <a:bodyPr/>
            <a:lstStyle/>
            <a:p>
              <a:pPr algn="ctr"/>
              <a:endParaRPr lang="zh-CN" altLang="zh-CN" sz="2800" b="1" dirty="0">
                <a:solidFill>
                  <a:srgbClr val="003366"/>
                </a:solidFill>
                <a:latin typeface="Times New Roman" panose="02020603050405020304" pitchFamily="18" charset="0"/>
              </a:endParaRPr>
            </a:p>
          </p:txBody>
        </p:sp>
        <p:sp>
          <p:nvSpPr>
            <p:cNvPr id="28681" name="Line 9"/>
            <p:cNvSpPr/>
            <p:nvPr/>
          </p:nvSpPr>
          <p:spPr>
            <a:xfrm>
              <a:off x="3222" y="1274"/>
              <a:ext cx="240" cy="192"/>
            </a:xfrm>
            <a:prstGeom prst="line">
              <a:avLst/>
            </a:prstGeom>
            <a:ln w="25400" cap="flat" cmpd="sng">
              <a:solidFill>
                <a:srgbClr val="FF0000"/>
              </a:solidFill>
              <a:prstDash val="solid"/>
              <a:headEnd type="none" w="sm" len="sm"/>
              <a:tailEnd type="none" w="sm" len="sm"/>
            </a:ln>
          </p:spPr>
        </p:sp>
        <p:sp>
          <p:nvSpPr>
            <p:cNvPr id="28682" name="Freeform 10"/>
            <p:cNvSpPr/>
            <p:nvPr/>
          </p:nvSpPr>
          <p:spPr>
            <a:xfrm>
              <a:off x="3808" y="2030"/>
              <a:ext cx="325" cy="487"/>
            </a:xfrm>
            <a:custGeom>
              <a:avLst/>
              <a:gdLst>
                <a:gd name="txL" fmla="*/ 0 w 325"/>
                <a:gd name="txT" fmla="*/ 0 h 487"/>
                <a:gd name="txR" fmla="*/ 325 w 325"/>
                <a:gd name="txB" fmla="*/ 487 h 487"/>
              </a:gdLst>
              <a:ahLst/>
              <a:cxnLst>
                <a:cxn ang="0">
                  <a:pos x="0" y="112"/>
                </a:cxn>
                <a:cxn ang="0">
                  <a:pos x="107" y="6"/>
                </a:cxn>
                <a:cxn ang="0">
                  <a:pos x="190" y="0"/>
                </a:cxn>
                <a:cxn ang="0">
                  <a:pos x="325" y="101"/>
                </a:cxn>
                <a:cxn ang="0">
                  <a:pos x="302" y="129"/>
                </a:cxn>
                <a:cxn ang="0">
                  <a:pos x="319" y="487"/>
                </a:cxn>
              </a:cxnLst>
              <a:rect l="txL" t="txT" r="txR" b="txB"/>
              <a:pathLst>
                <a:path w="325" h="487">
                  <a:moveTo>
                    <a:pt x="0" y="112"/>
                  </a:moveTo>
                  <a:lnTo>
                    <a:pt x="107" y="6"/>
                  </a:lnTo>
                  <a:lnTo>
                    <a:pt x="190" y="0"/>
                  </a:lnTo>
                  <a:lnTo>
                    <a:pt x="325" y="101"/>
                  </a:lnTo>
                  <a:lnTo>
                    <a:pt x="302" y="129"/>
                  </a:lnTo>
                  <a:lnTo>
                    <a:pt x="319" y="487"/>
                  </a:lnTo>
                </a:path>
              </a:pathLst>
            </a:custGeom>
            <a:noFill/>
            <a:ln w="25400" cap="flat" cmpd="sng">
              <a:solidFill>
                <a:srgbClr val="FF0000"/>
              </a:solidFill>
              <a:prstDash val="solid"/>
              <a:round/>
              <a:headEnd type="none" w="sm" len="sm"/>
              <a:tailEnd type="none" w="sm" len="sm"/>
            </a:ln>
          </p:spPr>
          <p:txBody>
            <a:bodyPr/>
            <a:lstStyle/>
            <a:p>
              <a:pPr algn="ctr"/>
              <a:endParaRPr lang="zh-CN" altLang="zh-CN" sz="2800" b="1" dirty="0">
                <a:solidFill>
                  <a:srgbClr val="003366"/>
                </a:solidFill>
                <a:latin typeface="Times New Roman" panose="02020603050405020304" pitchFamily="18" charset="0"/>
              </a:endParaRPr>
            </a:p>
          </p:txBody>
        </p:sp>
        <p:sp>
          <p:nvSpPr>
            <p:cNvPr id="28683" name="Text Box 11"/>
            <p:cNvSpPr txBox="1"/>
            <p:nvPr/>
          </p:nvSpPr>
          <p:spPr>
            <a:xfrm>
              <a:off x="3312" y="1104"/>
              <a:ext cx="576" cy="231"/>
            </a:xfrm>
            <a:prstGeom prst="rect">
              <a:avLst/>
            </a:prstGeom>
            <a:noFill/>
            <a:ln w="12700">
              <a:noFill/>
            </a:ln>
          </p:spPr>
          <p:txBody>
            <a:bodyPr>
              <a:spAutoFit/>
            </a:bodyPr>
            <a:lstStyle/>
            <a:p>
              <a:pPr eaLnBrk="0" hangingPunct="0">
                <a:spcBef>
                  <a:spcPct val="50000"/>
                </a:spcBef>
              </a:pPr>
              <a:r>
                <a:rPr lang="zh-CN" altLang="en-US" b="1" dirty="0">
                  <a:solidFill>
                    <a:srgbClr val="D82204"/>
                  </a:solidFill>
                  <a:latin typeface="Arial" panose="020B0604020202020204" pitchFamily="34" charset="0"/>
                </a:rPr>
                <a:t>线</a:t>
              </a:r>
            </a:p>
          </p:txBody>
        </p:sp>
        <p:sp>
          <p:nvSpPr>
            <p:cNvPr id="28684" name="Text Box 12"/>
            <p:cNvSpPr txBox="1"/>
            <p:nvPr/>
          </p:nvSpPr>
          <p:spPr>
            <a:xfrm>
              <a:off x="3792" y="1776"/>
              <a:ext cx="816" cy="231"/>
            </a:xfrm>
            <a:prstGeom prst="rect">
              <a:avLst/>
            </a:prstGeom>
            <a:noFill/>
            <a:ln w="12700">
              <a:noFill/>
            </a:ln>
          </p:spPr>
          <p:txBody>
            <a:bodyPr>
              <a:spAutoFit/>
            </a:bodyPr>
            <a:lstStyle/>
            <a:p>
              <a:pPr eaLnBrk="0" hangingPunct="0">
                <a:spcBef>
                  <a:spcPct val="50000"/>
                </a:spcBef>
              </a:pPr>
              <a:r>
                <a:rPr lang="zh-CN" altLang="en-US" b="1" dirty="0">
                  <a:solidFill>
                    <a:srgbClr val="D82204"/>
                  </a:solidFill>
                  <a:latin typeface="Arial" panose="020B0604020202020204" pitchFamily="34" charset="0"/>
                </a:rPr>
                <a:t>结构</a:t>
              </a:r>
            </a:p>
          </p:txBody>
        </p:sp>
      </p:gr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p:cNvSpPr>
          <p:nvPr>
            <p:ph type="title" idx="4294967295"/>
          </p:nvPr>
        </p:nvSpPr>
        <p:spPr>
          <a:xfrm>
            <a:off x="500063" y="279400"/>
            <a:ext cx="4281487" cy="1079500"/>
          </a:xfrm>
        </p:spPr>
        <p:txBody>
          <a:bodyPr vert="horz" wrap="square" lIns="91440" tIns="45720" rIns="91440" bIns="45720" anchor="ctr" anchorCtr="0"/>
          <a:lstStyle/>
          <a:p>
            <a:pPr eaLnBrk="1" hangingPunct="1"/>
            <a:r>
              <a:rPr lang="zh-CN" altLang="en-US" b="1" dirty="0">
                <a:latin typeface="楷体_GB2312" pitchFamily="49" charset="-122"/>
                <a:ea typeface="楷体_GB2312" pitchFamily="49" charset="-122"/>
              </a:rPr>
              <a:t>特征匹配</a:t>
            </a:r>
          </a:p>
        </p:txBody>
      </p:sp>
      <p:sp>
        <p:nvSpPr>
          <p:cNvPr id="29699" name="Rectangle 3"/>
          <p:cNvSpPr>
            <a:spLocks noGrp="1"/>
          </p:cNvSpPr>
          <p:nvPr>
            <p:ph type="body" idx="4294967295"/>
          </p:nvPr>
        </p:nvSpPr>
        <p:spPr>
          <a:xfrm>
            <a:off x="500063" y="6112488"/>
            <a:ext cx="7848600" cy="457200"/>
          </a:xfrm>
        </p:spPr>
        <p:txBody>
          <a:bodyPr vert="horz" wrap="square" lIns="90487" tIns="44450" rIns="90487" bIns="44450" anchor="t" anchorCtr="0">
            <a:normAutofit fontScale="92500"/>
          </a:bodyPr>
          <a:lstStyle/>
          <a:p>
            <a:pPr eaLnBrk="1" hangingPunct="1">
              <a:lnSpc>
                <a:spcPct val="90000"/>
              </a:lnSpc>
            </a:pPr>
            <a:r>
              <a:rPr lang="zh-CN" altLang="en-US" sz="2400" b="1" dirty="0">
                <a:latin typeface="楷体_GB2312" pitchFamily="49" charset="-122"/>
                <a:ea typeface="楷体_GB2312" pitchFamily="49" charset="-122"/>
              </a:rPr>
              <a:t>在右图像中寻找</a:t>
            </a:r>
            <a:r>
              <a:rPr lang="en-US" altLang="zh-CN" sz="2400" b="1" dirty="0">
                <a:ea typeface="楷体_GB2312" pitchFamily="49" charset="-122"/>
              </a:rPr>
              <a:t>…</a:t>
            </a:r>
            <a:r>
              <a:rPr lang="en-US" altLang="zh-CN" sz="24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当相似度达到最大时的偏移量就是视差</a:t>
            </a:r>
            <a:endParaRPr lang="en-US" altLang="zh-CN" sz="2400" b="1" dirty="0">
              <a:latin typeface="楷体_GB2312" pitchFamily="49" charset="-122"/>
              <a:ea typeface="楷体_GB2312" pitchFamily="49" charset="-122"/>
            </a:endParaRPr>
          </a:p>
        </p:txBody>
      </p:sp>
      <p:pic>
        <p:nvPicPr>
          <p:cNvPr id="29700" name="Picture 4" descr="c-000104"/>
          <p:cNvPicPr>
            <a:picLocks noChangeAspect="1"/>
          </p:cNvPicPr>
          <p:nvPr/>
        </p:nvPicPr>
        <p:blipFill>
          <a:blip r:embed="rId3"/>
          <a:stretch>
            <a:fillRect/>
          </a:stretch>
        </p:blipFill>
        <p:spPr>
          <a:xfrm>
            <a:off x="1216938" y="1624806"/>
            <a:ext cx="6583363" cy="4389438"/>
          </a:xfrm>
          <a:prstGeom prst="rect">
            <a:avLst/>
          </a:prstGeom>
          <a:noFill/>
          <a:ln w="9525" cap="flat" cmpd="sng">
            <a:solidFill>
              <a:srgbClr val="FF00FF"/>
            </a:solidFill>
            <a:prstDash val="solid"/>
            <a:miter/>
            <a:headEnd type="none" w="med" len="med"/>
            <a:tailEnd type="none" w="med" len="med"/>
          </a:ln>
        </p:spPr>
      </p:pic>
      <p:sp>
        <p:nvSpPr>
          <p:cNvPr id="29701" name="Text Box 5"/>
          <p:cNvSpPr txBox="1"/>
          <p:nvPr/>
        </p:nvSpPr>
        <p:spPr>
          <a:xfrm>
            <a:off x="1295400" y="1557338"/>
            <a:ext cx="1828800" cy="366712"/>
          </a:xfrm>
          <a:prstGeom prst="rect">
            <a:avLst/>
          </a:prstGeom>
          <a:noFill/>
          <a:ln w="12700">
            <a:noFill/>
          </a:ln>
        </p:spPr>
        <p:txBody>
          <a:bodyPr>
            <a:spAutoFit/>
          </a:bodyPr>
          <a:lstStyle/>
          <a:p>
            <a:pPr eaLnBrk="0" hangingPunct="0">
              <a:spcBef>
                <a:spcPct val="50000"/>
              </a:spcBef>
            </a:pPr>
            <a:r>
              <a:rPr lang="zh-CN" altLang="en-US" b="1" dirty="0">
                <a:solidFill>
                  <a:srgbClr val="66FF33"/>
                </a:solidFill>
                <a:latin typeface="楷体_GB2312" pitchFamily="49" charset="-122"/>
              </a:rPr>
              <a:t>右图像</a:t>
            </a:r>
          </a:p>
        </p:txBody>
      </p:sp>
      <p:grpSp>
        <p:nvGrpSpPr>
          <p:cNvPr id="29702" name="Group 6"/>
          <p:cNvGrpSpPr/>
          <p:nvPr/>
        </p:nvGrpSpPr>
        <p:grpSpPr>
          <a:xfrm>
            <a:off x="2384425" y="2098675"/>
            <a:ext cx="4648200" cy="2243138"/>
            <a:chOff x="1680" y="1104"/>
            <a:chExt cx="2928" cy="1413"/>
          </a:xfrm>
        </p:grpSpPr>
        <p:sp>
          <p:nvSpPr>
            <p:cNvPr id="29703" name="Text Box 7"/>
            <p:cNvSpPr txBox="1"/>
            <p:nvPr/>
          </p:nvSpPr>
          <p:spPr>
            <a:xfrm>
              <a:off x="1680" y="1152"/>
              <a:ext cx="576" cy="231"/>
            </a:xfrm>
            <a:prstGeom prst="rect">
              <a:avLst/>
            </a:prstGeom>
            <a:noFill/>
            <a:ln w="12700">
              <a:noFill/>
            </a:ln>
          </p:spPr>
          <p:txBody>
            <a:bodyPr>
              <a:spAutoFit/>
            </a:bodyPr>
            <a:lstStyle/>
            <a:p>
              <a:pPr eaLnBrk="0" hangingPunct="0">
                <a:spcBef>
                  <a:spcPct val="50000"/>
                </a:spcBef>
              </a:pPr>
              <a:r>
                <a:rPr lang="zh-CN" altLang="en-US" b="1" dirty="0">
                  <a:solidFill>
                    <a:srgbClr val="D82204"/>
                  </a:solidFill>
                  <a:latin typeface="楷体_GB2312" pitchFamily="49" charset="-122"/>
                </a:rPr>
                <a:t>角点</a:t>
              </a:r>
            </a:p>
          </p:txBody>
        </p:sp>
        <p:sp>
          <p:nvSpPr>
            <p:cNvPr id="29704" name="Freeform 8"/>
            <p:cNvSpPr/>
            <p:nvPr/>
          </p:nvSpPr>
          <p:spPr>
            <a:xfrm>
              <a:off x="1773" y="1412"/>
              <a:ext cx="125" cy="109"/>
            </a:xfrm>
            <a:custGeom>
              <a:avLst/>
              <a:gdLst>
                <a:gd name="txL" fmla="*/ 0 w 112"/>
                <a:gd name="txT" fmla="*/ 0 h 95"/>
                <a:gd name="txR" fmla="*/ 112 w 112"/>
                <a:gd name="txB" fmla="*/ 95 h 95"/>
              </a:gdLst>
              <a:ahLst/>
              <a:cxnLst>
                <a:cxn ang="0">
                  <a:pos x="0" y="109"/>
                </a:cxn>
                <a:cxn ang="0">
                  <a:pos x="75" y="0"/>
                </a:cxn>
                <a:cxn ang="0">
                  <a:pos x="125" y="109"/>
                </a:cxn>
              </a:cxnLst>
              <a:rect l="txL" t="txT" r="txR" b="txB"/>
              <a:pathLst>
                <a:path w="112" h="95">
                  <a:moveTo>
                    <a:pt x="0" y="95"/>
                  </a:moveTo>
                  <a:lnTo>
                    <a:pt x="67" y="0"/>
                  </a:lnTo>
                  <a:lnTo>
                    <a:pt x="112" y="95"/>
                  </a:lnTo>
                </a:path>
              </a:pathLst>
            </a:custGeom>
            <a:noFill/>
            <a:ln w="25400" cap="flat" cmpd="sng">
              <a:solidFill>
                <a:srgbClr val="FF0000"/>
              </a:solidFill>
              <a:prstDash val="solid"/>
              <a:round/>
              <a:headEnd type="none" w="sm" len="sm"/>
              <a:tailEnd type="none" w="sm" len="sm"/>
            </a:ln>
          </p:spPr>
          <p:txBody>
            <a:bodyPr/>
            <a:lstStyle/>
            <a:p>
              <a:pPr algn="ctr"/>
              <a:endParaRPr lang="zh-CN" altLang="zh-CN" sz="2800" b="1" dirty="0">
                <a:solidFill>
                  <a:srgbClr val="003366"/>
                </a:solidFill>
                <a:latin typeface="楷体_GB2312" pitchFamily="49" charset="-122"/>
              </a:endParaRPr>
            </a:p>
          </p:txBody>
        </p:sp>
        <p:sp>
          <p:nvSpPr>
            <p:cNvPr id="29705" name="Line 9"/>
            <p:cNvSpPr/>
            <p:nvPr/>
          </p:nvSpPr>
          <p:spPr>
            <a:xfrm>
              <a:off x="3222" y="1274"/>
              <a:ext cx="240" cy="192"/>
            </a:xfrm>
            <a:prstGeom prst="line">
              <a:avLst/>
            </a:prstGeom>
            <a:ln w="25400" cap="flat" cmpd="sng">
              <a:solidFill>
                <a:srgbClr val="FF0000"/>
              </a:solidFill>
              <a:prstDash val="solid"/>
              <a:headEnd type="none" w="sm" len="sm"/>
              <a:tailEnd type="none" w="sm" len="sm"/>
            </a:ln>
          </p:spPr>
        </p:sp>
        <p:sp>
          <p:nvSpPr>
            <p:cNvPr id="29706" name="Freeform 10"/>
            <p:cNvSpPr/>
            <p:nvPr/>
          </p:nvSpPr>
          <p:spPr>
            <a:xfrm>
              <a:off x="3808" y="2030"/>
              <a:ext cx="325" cy="487"/>
            </a:xfrm>
            <a:custGeom>
              <a:avLst/>
              <a:gdLst>
                <a:gd name="txL" fmla="*/ 0 w 325"/>
                <a:gd name="txT" fmla="*/ 0 h 487"/>
                <a:gd name="txR" fmla="*/ 325 w 325"/>
                <a:gd name="txB" fmla="*/ 487 h 487"/>
              </a:gdLst>
              <a:ahLst/>
              <a:cxnLst>
                <a:cxn ang="0">
                  <a:pos x="0" y="112"/>
                </a:cxn>
                <a:cxn ang="0">
                  <a:pos x="107" y="6"/>
                </a:cxn>
                <a:cxn ang="0">
                  <a:pos x="190" y="0"/>
                </a:cxn>
                <a:cxn ang="0">
                  <a:pos x="325" y="101"/>
                </a:cxn>
                <a:cxn ang="0">
                  <a:pos x="302" y="129"/>
                </a:cxn>
                <a:cxn ang="0">
                  <a:pos x="319" y="487"/>
                </a:cxn>
              </a:cxnLst>
              <a:rect l="txL" t="txT" r="txR" b="txB"/>
              <a:pathLst>
                <a:path w="325" h="487">
                  <a:moveTo>
                    <a:pt x="0" y="112"/>
                  </a:moveTo>
                  <a:lnTo>
                    <a:pt x="107" y="6"/>
                  </a:lnTo>
                  <a:lnTo>
                    <a:pt x="190" y="0"/>
                  </a:lnTo>
                  <a:lnTo>
                    <a:pt x="325" y="101"/>
                  </a:lnTo>
                  <a:lnTo>
                    <a:pt x="302" y="129"/>
                  </a:lnTo>
                  <a:lnTo>
                    <a:pt x="319" y="487"/>
                  </a:lnTo>
                </a:path>
              </a:pathLst>
            </a:custGeom>
            <a:noFill/>
            <a:ln w="25400" cap="flat" cmpd="sng">
              <a:solidFill>
                <a:srgbClr val="FF0000"/>
              </a:solidFill>
              <a:prstDash val="solid"/>
              <a:round/>
              <a:headEnd type="none" w="sm" len="sm"/>
              <a:tailEnd type="none" w="sm" len="sm"/>
            </a:ln>
          </p:spPr>
          <p:txBody>
            <a:bodyPr/>
            <a:lstStyle/>
            <a:p>
              <a:pPr algn="ctr"/>
              <a:endParaRPr lang="zh-CN" altLang="zh-CN" sz="2800" b="1" dirty="0">
                <a:solidFill>
                  <a:srgbClr val="003366"/>
                </a:solidFill>
                <a:latin typeface="楷体_GB2312" pitchFamily="49" charset="-122"/>
              </a:endParaRPr>
            </a:p>
          </p:txBody>
        </p:sp>
        <p:sp>
          <p:nvSpPr>
            <p:cNvPr id="29707" name="Text Box 11"/>
            <p:cNvSpPr txBox="1"/>
            <p:nvPr/>
          </p:nvSpPr>
          <p:spPr>
            <a:xfrm>
              <a:off x="3312" y="1104"/>
              <a:ext cx="576" cy="231"/>
            </a:xfrm>
            <a:prstGeom prst="rect">
              <a:avLst/>
            </a:prstGeom>
            <a:noFill/>
            <a:ln w="12700">
              <a:noFill/>
            </a:ln>
          </p:spPr>
          <p:txBody>
            <a:bodyPr>
              <a:spAutoFit/>
            </a:bodyPr>
            <a:lstStyle/>
            <a:p>
              <a:pPr eaLnBrk="0" hangingPunct="0">
                <a:spcBef>
                  <a:spcPct val="50000"/>
                </a:spcBef>
              </a:pPr>
              <a:r>
                <a:rPr lang="zh-CN" altLang="en-US" b="1" dirty="0">
                  <a:solidFill>
                    <a:srgbClr val="D82204"/>
                  </a:solidFill>
                  <a:latin typeface="楷体_GB2312" pitchFamily="49" charset="-122"/>
                </a:rPr>
                <a:t>线</a:t>
              </a:r>
            </a:p>
          </p:txBody>
        </p:sp>
        <p:sp>
          <p:nvSpPr>
            <p:cNvPr id="29708" name="Text Box 12"/>
            <p:cNvSpPr txBox="1"/>
            <p:nvPr/>
          </p:nvSpPr>
          <p:spPr>
            <a:xfrm>
              <a:off x="3792" y="1776"/>
              <a:ext cx="816" cy="231"/>
            </a:xfrm>
            <a:prstGeom prst="rect">
              <a:avLst/>
            </a:prstGeom>
            <a:noFill/>
            <a:ln w="12700">
              <a:noFill/>
            </a:ln>
          </p:spPr>
          <p:txBody>
            <a:bodyPr>
              <a:spAutoFit/>
            </a:bodyPr>
            <a:lstStyle/>
            <a:p>
              <a:pPr eaLnBrk="0" hangingPunct="0">
                <a:spcBef>
                  <a:spcPct val="50000"/>
                </a:spcBef>
              </a:pPr>
              <a:r>
                <a:rPr lang="zh-CN" altLang="en-US" b="1" dirty="0">
                  <a:solidFill>
                    <a:srgbClr val="D82204"/>
                  </a:solidFill>
                  <a:latin typeface="楷体_GB2312" pitchFamily="49" charset="-122"/>
                </a:rPr>
                <a:t>结构</a:t>
              </a:r>
            </a:p>
          </p:txBody>
        </p:sp>
      </p:gr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Rectangle 2"/>
          <p:cNvSpPr>
            <a:spLocks noGrp="1"/>
          </p:cNvSpPr>
          <p:nvPr>
            <p:ph type="title"/>
          </p:nvPr>
        </p:nvSpPr>
        <p:spPr/>
        <p:txBody>
          <a:bodyPr vert="horz" wrap="square" lIns="91440" tIns="45720" rIns="91440" bIns="45720" anchor="t" anchorCtr="0"/>
          <a:lstStyle/>
          <a:p>
            <a:pPr eaLnBrk="1" hangingPunct="1"/>
            <a:r>
              <a:rPr lang="zh-CN" altLang="en-US" b="1" dirty="0">
                <a:solidFill>
                  <a:schemeClr val="tx1"/>
                </a:solidFill>
                <a:latin typeface="楷体_GB2312" pitchFamily="49" charset="-122"/>
                <a:ea typeface="楷体_GB2312" pitchFamily="49" charset="-122"/>
              </a:rPr>
              <a:t>特征匹配</a:t>
            </a:r>
            <a:r>
              <a:rPr lang="en-US" altLang="zh-CN" b="1" dirty="0">
                <a:solidFill>
                  <a:schemeClr val="tx1"/>
                </a:solidFill>
                <a:latin typeface="Arial" panose="020B0604020202020204" pitchFamily="34" charset="0"/>
                <a:ea typeface="楷体_GB2312" pitchFamily="49" charset="-122"/>
              </a:rPr>
              <a:t>——</a:t>
            </a:r>
            <a:r>
              <a:rPr lang="zh-CN" altLang="en-US" b="1" dirty="0">
                <a:solidFill>
                  <a:schemeClr val="tx1"/>
                </a:solidFill>
                <a:latin typeface="楷体_GB2312" pitchFamily="49" charset="-122"/>
                <a:ea typeface="楷体_GB2312" pitchFamily="49" charset="-122"/>
              </a:rPr>
              <a:t>稀疏</a:t>
            </a:r>
          </a:p>
        </p:txBody>
      </p:sp>
      <p:sp>
        <p:nvSpPr>
          <p:cNvPr id="30723" name="Rectangle 3"/>
          <p:cNvSpPr>
            <a:spLocks noGrp="1"/>
          </p:cNvSpPr>
          <p:nvPr>
            <p:ph idx="1"/>
          </p:nvPr>
        </p:nvSpPr>
        <p:spPr/>
        <p:txBody>
          <a:bodyPr vert="horz" wrap="square" lIns="91440" tIns="45720" rIns="91440" bIns="45720" anchor="t" anchorCtr="0"/>
          <a:lstStyle/>
          <a:p>
            <a:pPr eaLnBrk="1" hangingPunct="1"/>
            <a:r>
              <a:rPr lang="zh-CN" altLang="en-US" dirty="0">
                <a:latin typeface="楷体_GB2312" pitchFamily="49" charset="-122"/>
                <a:ea typeface="楷体_GB2312" pitchFamily="49" charset="-122"/>
              </a:rPr>
              <a:t>基于特征的立体匹配算法产生对应于图像特征点的场景稀疏深度图． </a:t>
            </a:r>
          </a:p>
          <a:p>
            <a:pPr eaLnBrk="1" hangingPunct="1"/>
            <a:r>
              <a:rPr lang="zh-CN" altLang="en-US" dirty="0">
                <a:latin typeface="楷体_GB2312" pitchFamily="49" charset="-122"/>
                <a:ea typeface="楷体_GB2312" pitchFamily="49" charset="-122"/>
              </a:rPr>
              <a:t>仅仅能恢复用于求解共轭对的</a:t>
            </a:r>
            <a:r>
              <a:rPr lang="zh-CN" altLang="en-US" dirty="0">
                <a:solidFill>
                  <a:srgbClr val="FF0000"/>
                </a:solidFill>
                <a:latin typeface="楷体_GB2312" pitchFamily="49" charset="-122"/>
                <a:ea typeface="楷体_GB2312" pitchFamily="49" charset="-122"/>
              </a:rPr>
              <a:t>像素子集对应的特征点深度． </a:t>
            </a:r>
          </a:p>
          <a:p>
            <a:pPr eaLnBrk="1" hangingPunct="1"/>
            <a:r>
              <a:rPr lang="zh-CN" altLang="en-US" dirty="0">
                <a:latin typeface="楷体_GB2312" pitchFamily="49" charset="-122"/>
                <a:ea typeface="楷体_GB2312" pitchFamily="49" charset="-122"/>
              </a:rPr>
              <a:t>要想得到其它点的深度值，必须通过使用有关计算方法来估算，如内插值技术．</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p:cNvSpPr>
          <p:nvPr>
            <p:ph type="title"/>
          </p:nvPr>
        </p:nvSpPr>
        <p:spPr/>
        <p:txBody>
          <a:bodyPr vert="horz" wrap="square" lIns="91440" tIns="45720" rIns="91440" bIns="45720" anchor="t" anchorCtr="0"/>
          <a:lstStyle/>
          <a:p>
            <a:pPr eaLnBrk="1" hangingPunct="1"/>
            <a:r>
              <a:rPr lang="zh-CN" altLang="en-US" sz="4000" b="1" dirty="0">
                <a:solidFill>
                  <a:schemeClr val="tx1"/>
                </a:solidFill>
                <a:latin typeface="宋体" panose="02010600030101010101" pitchFamily="2" charset="-122"/>
                <a:ea typeface="楷体_GB2312" pitchFamily="49" charset="-122"/>
              </a:rPr>
              <a:t>基于区域相关性的立体匹配</a:t>
            </a:r>
            <a:r>
              <a:rPr lang="en-US" altLang="zh-CN" sz="4000" b="1" dirty="0">
                <a:solidFill>
                  <a:schemeClr val="tx1"/>
                </a:solidFill>
                <a:latin typeface="宋体" panose="02010600030101010101" pitchFamily="2" charset="-122"/>
                <a:ea typeface="楷体_GB2312" pitchFamily="49" charset="-122"/>
              </a:rPr>
              <a:t>(</a:t>
            </a:r>
            <a:r>
              <a:rPr lang="zh-CN" altLang="en-US" sz="4000" b="1" dirty="0">
                <a:solidFill>
                  <a:schemeClr val="tx1"/>
                </a:solidFill>
                <a:latin typeface="宋体" panose="02010600030101010101" pitchFamily="2" charset="-122"/>
                <a:ea typeface="楷体_GB2312" pitchFamily="49" charset="-122"/>
              </a:rPr>
              <a:t>稠密</a:t>
            </a:r>
            <a:r>
              <a:rPr lang="en-US" altLang="zh-CN" sz="4000" b="1" dirty="0">
                <a:solidFill>
                  <a:schemeClr val="tx1"/>
                </a:solidFill>
                <a:latin typeface="宋体" panose="02010600030101010101" pitchFamily="2" charset="-122"/>
                <a:ea typeface="楷体_GB2312" pitchFamily="49" charset="-122"/>
              </a:rPr>
              <a:t>)</a:t>
            </a:r>
          </a:p>
        </p:txBody>
      </p:sp>
      <p:sp>
        <p:nvSpPr>
          <p:cNvPr id="31747" name="Rectangle 3"/>
          <p:cNvSpPr>
            <a:spLocks noGrp="1"/>
          </p:cNvSpPr>
          <p:nvPr>
            <p:ph idx="1"/>
          </p:nvPr>
        </p:nvSpPr>
        <p:spPr>
          <a:xfrm>
            <a:off x="228600" y="1600200"/>
            <a:ext cx="8610600" cy="4498975"/>
          </a:xfrm>
        </p:spPr>
        <p:txBody>
          <a:bodyPr vert="horz" wrap="square" lIns="91440" tIns="45720" rIns="91440" bIns="45720" anchor="t" anchorCtr="0"/>
          <a:lstStyle/>
          <a:p>
            <a:pPr eaLnBrk="1" hangingPunct="1"/>
            <a:r>
              <a:rPr lang="zh-CN" altLang="en-US" dirty="0">
                <a:ea typeface="楷体_GB2312" pitchFamily="49" charset="-122"/>
              </a:rPr>
              <a:t>计算一幅图像的一个小窗函数内的像素与另一幅图像中具有同样的潜在对应特征的小窗函数的像素之间的相关值．具有最大相关值的小窗区域就是对应区域．</a:t>
            </a:r>
          </a:p>
          <a:p>
            <a:pPr eaLnBrk="1" hangingPunct="1"/>
            <a:r>
              <a:rPr lang="zh-CN" altLang="en-US" dirty="0">
                <a:ea typeface="楷体_GB2312" pitchFamily="49" charset="-122"/>
              </a:rPr>
              <a:t>只有满足外极线约束的区域才能是匹配区域．考虑到垂直视差的存在，应将外极线邻近的像素点也包括在潜在的匹配特征集中．</a:t>
            </a:r>
          </a:p>
          <a:p>
            <a:pPr eaLnBrk="1" hangingPunct="1"/>
            <a:endParaRPr lang="en-US" altLang="zh-CN" dirty="0">
              <a:ea typeface="楷体_GB2312" pitchFamily="49" charset="-122"/>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p:cNvSpPr>
          <p:nvPr>
            <p:ph type="title"/>
          </p:nvPr>
        </p:nvSpPr>
        <p:spPr>
          <a:xfrm>
            <a:off x="812800" y="353861"/>
            <a:ext cx="8540750" cy="1143000"/>
          </a:xfrm>
        </p:spPr>
        <p:txBody>
          <a:bodyPr vert="horz" wrap="square" lIns="91440" tIns="45720" rIns="91440" bIns="45720" anchor="t" anchorCtr="0"/>
          <a:lstStyle/>
          <a:p>
            <a:pPr eaLnBrk="1" hangingPunct="1"/>
            <a:r>
              <a:rPr lang="zh-CN" altLang="en-US" sz="3400" b="1" dirty="0">
                <a:solidFill>
                  <a:schemeClr val="tx1"/>
                </a:solidFill>
                <a:ea typeface="楷体_GB2312" pitchFamily="49" charset="-122"/>
              </a:rPr>
              <a:t>立体匹配评价函数</a:t>
            </a:r>
          </a:p>
        </p:txBody>
      </p:sp>
      <p:pic>
        <p:nvPicPr>
          <p:cNvPr id="32772" name="Picture 4"/>
          <p:cNvPicPr>
            <a:picLocks noChangeAspect="1"/>
          </p:cNvPicPr>
          <p:nvPr/>
        </p:nvPicPr>
        <p:blipFill>
          <a:blip r:embed="rId2">
            <a:grayscl/>
          </a:blip>
          <a:stretch>
            <a:fillRect/>
          </a:stretch>
        </p:blipFill>
        <p:spPr>
          <a:xfrm>
            <a:off x="685850" y="1321497"/>
            <a:ext cx="7416800" cy="4995862"/>
          </a:xfrm>
          <a:prstGeom prst="rect">
            <a:avLst/>
          </a:prstGeom>
          <a:noFill/>
          <a:ln w="9525">
            <a:noFill/>
          </a:ln>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p:cNvSpPr>
          <p:nvPr>
            <p:ph type="title"/>
          </p:nvPr>
        </p:nvSpPr>
        <p:spPr>
          <a:xfrm>
            <a:off x="849595" y="348060"/>
            <a:ext cx="8540750" cy="1143000"/>
          </a:xfrm>
        </p:spPr>
        <p:txBody>
          <a:bodyPr vert="horz" wrap="square" lIns="91440" tIns="45720" rIns="91440" bIns="45720" anchor="t" anchorCtr="0"/>
          <a:lstStyle/>
          <a:p>
            <a:pPr eaLnBrk="1" hangingPunct="1"/>
            <a:r>
              <a:rPr lang="zh-CN" altLang="en-US" sz="3400" b="1" dirty="0">
                <a:solidFill>
                  <a:schemeClr val="tx1"/>
                </a:solidFill>
                <a:ea typeface="楷体_GB2312" pitchFamily="49" charset="-122"/>
              </a:rPr>
              <a:t>立体匹配评价函数</a:t>
            </a:r>
          </a:p>
        </p:txBody>
      </p:sp>
      <p:sp>
        <p:nvSpPr>
          <p:cNvPr id="33795" name="Rectangle 3"/>
          <p:cNvSpPr>
            <a:spLocks noGrp="1"/>
          </p:cNvSpPr>
          <p:nvPr>
            <p:ph idx="1"/>
          </p:nvPr>
        </p:nvSpPr>
        <p:spPr/>
        <p:txBody>
          <a:bodyPr vert="horz" wrap="square" lIns="91440" tIns="45720" rIns="91440" bIns="45720" anchor="t" anchorCtr="0"/>
          <a:lstStyle/>
          <a:p>
            <a:pPr eaLnBrk="1" hangingPunct="1"/>
            <a:endParaRPr lang="zh-CN" altLang="zh-CN" dirty="0">
              <a:ea typeface="楷体_GB2312" pitchFamily="49" charset="-122"/>
            </a:endParaRPr>
          </a:p>
        </p:txBody>
      </p:sp>
      <p:pic>
        <p:nvPicPr>
          <p:cNvPr id="33796" name="Picture 4"/>
          <p:cNvPicPr>
            <a:picLocks noChangeAspect="1"/>
          </p:cNvPicPr>
          <p:nvPr/>
        </p:nvPicPr>
        <p:blipFill>
          <a:blip r:embed="rId2">
            <a:grayscl/>
          </a:blip>
          <a:stretch>
            <a:fillRect/>
          </a:stretch>
        </p:blipFill>
        <p:spPr>
          <a:xfrm>
            <a:off x="695325" y="1728788"/>
            <a:ext cx="7837488" cy="4367212"/>
          </a:xfrm>
          <a:prstGeom prst="rect">
            <a:avLst/>
          </a:prstGeom>
          <a:noFill/>
          <a:ln w="9525">
            <a:noFill/>
          </a:ln>
        </p:spPr>
      </p:pic>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idx="4294967295"/>
          </p:nvPr>
        </p:nvSpPr>
        <p:spPr>
          <a:xfrm>
            <a:off x="457200" y="401638"/>
            <a:ext cx="8229600" cy="1000125"/>
          </a:xfrm>
        </p:spPr>
        <p:txBody>
          <a:bodyPr vert="horz" wrap="square" lIns="91440" tIns="45720" rIns="91440" bIns="45720" anchor="ctr" anchorCtr="0"/>
          <a:lstStyle/>
          <a:p>
            <a:pPr eaLnBrk="1" hangingPunct="1"/>
            <a:r>
              <a:rPr lang="zh-CN" altLang="en-US" b="1" dirty="0">
                <a:ea typeface="楷体_GB2312" pitchFamily="49" charset="-122"/>
              </a:rPr>
              <a:t>稠密匹配</a:t>
            </a:r>
          </a:p>
        </p:txBody>
      </p:sp>
      <p:sp>
        <p:nvSpPr>
          <p:cNvPr id="34819" name="Rectangle 3"/>
          <p:cNvSpPr>
            <a:spLocks noGrp="1"/>
          </p:cNvSpPr>
          <p:nvPr>
            <p:ph type="body" sz="half" idx="4294967295"/>
          </p:nvPr>
        </p:nvSpPr>
        <p:spPr>
          <a:xfrm>
            <a:off x="1100138" y="3644900"/>
            <a:ext cx="7072312" cy="1079500"/>
          </a:xfrm>
        </p:spPr>
        <p:txBody>
          <a:bodyPr vert="horz" wrap="square" lIns="91440" tIns="45720" rIns="91440" bIns="45720" anchor="t" anchorCtr="0"/>
          <a:lstStyle>
            <a:lvl1pPr lvl="0">
              <a:buClr>
                <a:schemeClr val="accent1"/>
              </a:buClr>
              <a:buSzPct val="65000"/>
              <a:buFont typeface="Wingdings" panose="05000000000000000000" pitchFamily="2" charset="2"/>
              <a:defRPr sz="2600"/>
            </a:lvl1pPr>
            <a:lvl2pPr lvl="1">
              <a:buClr>
                <a:schemeClr val="accent2"/>
              </a:buClr>
              <a:buSzPct val="60000"/>
              <a:buFont typeface="Wingdings" panose="05000000000000000000" pitchFamily="2" charset="2"/>
              <a:defRPr sz="2200"/>
            </a:lvl2pPr>
            <a:lvl3pPr lvl="2">
              <a:buClr>
                <a:schemeClr val="accent1"/>
              </a:buClr>
              <a:buSzPct val="65000"/>
              <a:buFont typeface="Wingdings" panose="05000000000000000000" pitchFamily="2" charset="2"/>
              <a:defRPr sz="2000"/>
            </a:lvl3pPr>
            <a:lvl4pPr lvl="3">
              <a:buClr>
                <a:schemeClr val="accent2"/>
              </a:buClr>
              <a:buSzPct val="70000"/>
              <a:buFont typeface="Wingdings" panose="05000000000000000000" pitchFamily="2" charset="2"/>
              <a:defRPr sz="1800"/>
            </a:lvl4pPr>
            <a:lvl5pPr lvl="4">
              <a:buClr>
                <a:schemeClr val="accent1"/>
              </a:buClr>
              <a:buSzPct val="75000"/>
              <a:buFont typeface="Wingdings" panose="05000000000000000000" pitchFamily="2" charset="2"/>
              <a:defRPr sz="1800"/>
            </a:lvl5pPr>
          </a:lstStyle>
          <a:p>
            <a:pPr lvl="0" eaLnBrk="1" hangingPunct="1"/>
            <a:r>
              <a:rPr lang="zh-CN" altLang="en-US" b="1" dirty="0">
                <a:ea typeface="楷体_GB2312" pitchFamily="49" charset="-122"/>
              </a:rPr>
              <a:t>对参考图像中每一点找到对应于场景中同一点的匹配像素，得到稠密的视差图</a:t>
            </a:r>
          </a:p>
        </p:txBody>
      </p:sp>
      <p:pic>
        <p:nvPicPr>
          <p:cNvPr id="34820" name="Picture 4" descr="scene1"/>
          <p:cNvPicPr>
            <a:picLocks noGrp="1" noChangeAspect="1"/>
          </p:cNvPicPr>
          <p:nvPr>
            <p:ph sz="half" idx="1"/>
          </p:nvPr>
        </p:nvPicPr>
        <p:blipFill>
          <a:blip r:embed="rId2"/>
          <a:srcRect/>
          <a:stretch>
            <a:fillRect/>
          </a:stretch>
        </p:blipFill>
        <p:spPr>
          <a:xfrm>
            <a:off x="1162050" y="1905000"/>
            <a:ext cx="1981200" cy="1487488"/>
          </a:xfrm>
        </p:spPr>
      </p:pic>
      <p:pic>
        <p:nvPicPr>
          <p:cNvPr id="34821" name="Picture 5" descr="scene1"/>
          <p:cNvPicPr>
            <a:picLocks noChangeAspect="1"/>
          </p:cNvPicPr>
          <p:nvPr/>
        </p:nvPicPr>
        <p:blipFill>
          <a:blip r:embed="rId3"/>
          <a:stretch>
            <a:fillRect/>
          </a:stretch>
        </p:blipFill>
        <p:spPr>
          <a:xfrm>
            <a:off x="3219450" y="1905000"/>
            <a:ext cx="1981200" cy="1485900"/>
          </a:xfrm>
          <a:prstGeom prst="rect">
            <a:avLst/>
          </a:prstGeom>
          <a:noFill/>
          <a:ln w="9525">
            <a:noFill/>
          </a:ln>
        </p:spPr>
      </p:pic>
      <p:pic>
        <p:nvPicPr>
          <p:cNvPr id="34822" name="Picture 6" descr="groundtruth"/>
          <p:cNvPicPr>
            <a:picLocks noChangeAspect="1"/>
          </p:cNvPicPr>
          <p:nvPr/>
        </p:nvPicPr>
        <p:blipFill>
          <a:blip r:embed="rId4"/>
          <a:stretch>
            <a:fillRect/>
          </a:stretch>
        </p:blipFill>
        <p:spPr>
          <a:xfrm>
            <a:off x="5962650" y="1900238"/>
            <a:ext cx="2209800" cy="1528762"/>
          </a:xfrm>
          <a:prstGeom prst="rect">
            <a:avLst/>
          </a:prstGeom>
          <a:noFill/>
          <a:ln w="9525">
            <a:noFill/>
          </a:ln>
        </p:spPr>
      </p:pic>
      <p:sp>
        <p:nvSpPr>
          <p:cNvPr id="34823" name="Line 7"/>
          <p:cNvSpPr/>
          <p:nvPr/>
        </p:nvSpPr>
        <p:spPr>
          <a:xfrm flipV="1">
            <a:off x="5353050" y="2743200"/>
            <a:ext cx="457200" cy="0"/>
          </a:xfrm>
          <a:prstGeom prst="line">
            <a:avLst/>
          </a:prstGeom>
          <a:ln w="9525" cap="flat" cmpd="sng">
            <a:solidFill>
              <a:schemeClr val="tx1"/>
            </a:solidFill>
            <a:prstDash val="solid"/>
            <a:headEnd type="none" w="med" len="med"/>
            <a:tailEnd type="triangle" w="med" len="med"/>
          </a:ln>
        </p:spPr>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2"/>
          <p:cNvPicPr>
            <a:picLocks noChangeAspect="1"/>
          </p:cNvPicPr>
          <p:nvPr/>
        </p:nvPicPr>
        <p:blipFill>
          <a:blip r:embed="rId2"/>
          <a:stretch>
            <a:fillRect/>
          </a:stretch>
        </p:blipFill>
        <p:spPr>
          <a:xfrm>
            <a:off x="971550" y="609600"/>
            <a:ext cx="6962775" cy="5810250"/>
          </a:xfrm>
          <a:prstGeom prst="rect">
            <a:avLst/>
          </a:prstGeom>
          <a:noFill/>
          <a:ln w="9525">
            <a:noFill/>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p:cNvSpPr>
          <p:nvPr>
            <p:ph type="title" idx="4294967295"/>
          </p:nvPr>
        </p:nvSpPr>
        <p:spPr/>
        <p:txBody>
          <a:bodyPr vert="horz" wrap="square" lIns="91440" tIns="45720" rIns="91440" bIns="45720" anchor="ctr" anchorCtr="0"/>
          <a:lstStyle/>
          <a:p>
            <a:pPr marL="825500" indent="-825500" eaLnBrk="1" hangingPunct="1"/>
            <a:r>
              <a:rPr lang="zh-CN" altLang="en-US" b="1" dirty="0">
                <a:ea typeface="楷体_GB2312" pitchFamily="49" charset="-122"/>
              </a:rPr>
              <a:t>算法评估</a:t>
            </a:r>
          </a:p>
        </p:txBody>
      </p:sp>
      <p:sp>
        <p:nvSpPr>
          <p:cNvPr id="36867" name="Rectangle 3"/>
          <p:cNvSpPr>
            <a:spLocks noGrp="1"/>
          </p:cNvSpPr>
          <p:nvPr>
            <p:ph type="body" idx="4294967295"/>
          </p:nvPr>
        </p:nvSpPr>
        <p:spPr/>
        <p:txBody>
          <a:bodyPr vert="horz" wrap="square" lIns="91440" tIns="45720" rIns="91440" bIns="45720" anchor="t" anchorCtr="0"/>
          <a:lstStyle/>
          <a:p>
            <a:pPr eaLnBrk="1" hangingPunct="1"/>
            <a:r>
              <a:rPr lang="zh-CN" altLang="en-US" dirty="0">
                <a:latin typeface="楷体_GB2312" pitchFamily="49" charset="-122"/>
                <a:ea typeface="楷体_GB2312" pitchFamily="49" charset="-122"/>
              </a:rPr>
              <a:t>以真实视差场为参照，对计算得到的视差场进行评估，统计视差场的准确度，以此反映匹配方法的性能 </a:t>
            </a:r>
          </a:p>
          <a:p>
            <a:pPr eaLnBrk="1" hangingPunct="1"/>
            <a:r>
              <a:rPr lang="en-US" altLang="zh-CN" dirty="0"/>
              <a:t>http://vision.middlebury.edu/stereo</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7503" y="460913"/>
            <a:ext cx="8885324" cy="470477"/>
          </a:xfrm>
        </p:spPr>
        <p:txBody>
          <a:bodyPr/>
          <a:lstStyle/>
          <a:p>
            <a:r>
              <a:rPr lang="en-US" sz="3600" b="0" dirty="0"/>
              <a:t>And if you do believe your eyes…</a:t>
            </a:r>
          </a:p>
        </p:txBody>
      </p:sp>
      <p:sp>
        <p:nvSpPr>
          <p:cNvPr id="5" name="Content Placeholder 4"/>
          <p:cNvSpPr>
            <a:spLocks noGrp="1"/>
          </p:cNvSpPr>
          <p:nvPr>
            <p:ph idx="1"/>
          </p:nvPr>
        </p:nvSpPr>
        <p:spPr>
          <a:xfrm>
            <a:off x="3979173" y="951169"/>
            <a:ext cx="5297948" cy="304581"/>
          </a:xfrm>
        </p:spPr>
        <p:txBody>
          <a:bodyPr>
            <a:normAutofit fontScale="92500" lnSpcReduction="20000"/>
          </a:bodyPr>
          <a:lstStyle/>
          <a:p>
            <a:pPr marL="0" indent="0" algn="ctr">
              <a:buNone/>
            </a:pPr>
            <a:r>
              <a:rPr lang="en-US" sz="1050" dirty="0">
                <a:solidFill>
                  <a:srgbClr val="FFFF00"/>
                </a:solidFill>
                <a:hlinkClick r:id="rId4"/>
              </a:rPr>
              <a:t>https://www.beautifullife.info/urban-design/10-crazy-3d-optical-illusions-will-blow-mind/</a:t>
            </a:r>
            <a:endParaRPr lang="en-US" sz="1050" dirty="0">
              <a:solidFill>
                <a:srgbClr val="FFFF00"/>
              </a:solidFill>
            </a:endParaRPr>
          </a:p>
          <a:p>
            <a:pPr marL="0" indent="0" algn="ctr">
              <a:buNone/>
            </a:pPr>
            <a:endParaRPr lang="en-US" sz="1050" dirty="0">
              <a:solidFill>
                <a:srgbClr val="FFFF00"/>
              </a:solidFill>
            </a:endParaRPr>
          </a:p>
        </p:txBody>
      </p:sp>
      <p:pic>
        <p:nvPicPr>
          <p:cNvPr id="4" name="3DTilesIllusion_2020-05-06_12-19-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14713" y="1500188"/>
            <a:ext cx="2314575" cy="3857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cxnSp>
        <p:nvCxnSpPr>
          <p:cNvPr id="593" name="Google Shape;593;p82"/>
          <p:cNvCxnSpPr/>
          <p:nvPr/>
        </p:nvCxnSpPr>
        <p:spPr>
          <a:xfrm>
            <a:off x="685799" y="838199"/>
            <a:ext cx="7772400" cy="1500"/>
          </a:xfrm>
          <a:prstGeom prst="straightConnector1">
            <a:avLst/>
          </a:prstGeom>
          <a:noFill/>
          <a:ln w="38100" cap="flat" cmpd="sng">
            <a:solidFill>
              <a:srgbClr val="000000"/>
            </a:solidFill>
            <a:prstDash val="solid"/>
            <a:round/>
            <a:headEnd type="none" w="sm" len="sm"/>
            <a:tailEnd type="none" w="sm" len="sm"/>
          </a:ln>
        </p:spPr>
      </p:cxnSp>
      <p:sp>
        <p:nvSpPr>
          <p:cNvPr id="594" name="Google Shape;594;p82"/>
          <p:cNvSpPr txBox="1">
            <a:spLocks noGrp="1"/>
          </p:cNvSpPr>
          <p:nvPr>
            <p:ph type="title"/>
          </p:nvPr>
        </p:nvSpPr>
        <p:spPr>
          <a:xfrm>
            <a:off x="685800" y="76200"/>
            <a:ext cx="7772400" cy="838200"/>
          </a:xfrm>
          <a:prstGeom prst="rect">
            <a:avLst/>
          </a:prstGeom>
          <a:noFill/>
          <a:ln>
            <a:noFill/>
          </a:ln>
        </p:spPr>
        <p:txBody>
          <a:bodyPr spcFirstLastPara="1" wrap="square" lIns="50800" tIns="50800" rIns="50800" bIns="50800" anchor="ctr" anchorCtr="0">
            <a:noAutofit/>
          </a:bodyPr>
          <a:lstStyle/>
          <a:p>
            <a:pPr marL="0" lvl="0" indent="39370" algn="l" rtl="0">
              <a:lnSpc>
                <a:spcPct val="100000"/>
              </a:lnSpc>
              <a:spcBef>
                <a:spcPts val="0"/>
              </a:spcBef>
              <a:spcAft>
                <a:spcPts val="0"/>
              </a:spcAft>
              <a:buClr>
                <a:srgbClr val="000000"/>
              </a:buClr>
              <a:buSzPts val="3400"/>
              <a:buFont typeface="Arial" panose="020B0604020202020204"/>
              <a:buNone/>
            </a:pPr>
            <a:r>
              <a:rPr lang="en-US" altLang="zh-CN" sz="3400" b="0" i="0" u="none" strike="noStrike" cap="none" dirty="0">
                <a:solidFill>
                  <a:srgbClr val="000000"/>
                </a:solidFill>
                <a:latin typeface="Arial" panose="020B0604020202020204"/>
                <a:ea typeface="Arial" panose="020B0604020202020204"/>
                <a:cs typeface="Arial" panose="020B0604020202020204"/>
                <a:sym typeface="Arial" panose="020B0604020202020204"/>
              </a:rPr>
              <a:t>Ex</a:t>
            </a:r>
            <a:r>
              <a:rPr lang="en-US" altLang="zh-CN" dirty="0"/>
              <a:t>10</a:t>
            </a:r>
            <a:r>
              <a:rPr lang="en-US" sz="3400" b="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zh-CN" altLang="en-US" sz="3400" dirty="0">
                <a:solidFill>
                  <a:srgbClr val="000000"/>
                </a:solidFill>
                <a:latin typeface="Arial" panose="020B0604020202020204"/>
                <a:ea typeface="Arial" panose="020B0604020202020204"/>
                <a:cs typeface="Arial" panose="020B0604020202020204"/>
                <a:sym typeface="Arial" panose="020B0604020202020204"/>
              </a:rPr>
              <a:t>立体视觉</a:t>
            </a:r>
            <a:endParaRPr dirty="0"/>
          </a:p>
        </p:txBody>
      </p:sp>
      <p:sp>
        <p:nvSpPr>
          <p:cNvPr id="2" name="TextBox 1"/>
          <p:cNvSpPr txBox="1"/>
          <p:nvPr/>
        </p:nvSpPr>
        <p:spPr>
          <a:xfrm>
            <a:off x="685799" y="1048434"/>
            <a:ext cx="2667718" cy="646331"/>
          </a:xfrm>
          <a:prstGeom prst="rect">
            <a:avLst/>
          </a:prstGeom>
          <a:noFill/>
        </p:spPr>
        <p:txBody>
          <a:bodyPr wrap="none" rtlCol="0">
            <a:spAutoFit/>
          </a:bodyPr>
          <a:lstStyle/>
          <a:p>
            <a:r>
              <a:rPr lang="en-US" altLang="zh-CN" dirty="0"/>
              <a:t>1.</a:t>
            </a:r>
            <a:r>
              <a:rPr lang="zh-CN" altLang="en-US" dirty="0"/>
              <a:t>双目图特征匹配与视差</a:t>
            </a:r>
            <a:endParaRPr lang="en-US" altLang="zh-CN" dirty="0"/>
          </a:p>
          <a:p>
            <a:r>
              <a:rPr lang="en-US" altLang="zh-CN" dirty="0"/>
              <a:t>2.</a:t>
            </a:r>
            <a:r>
              <a:rPr lang="zh-CN" altLang="en-US" dirty="0"/>
              <a:t> 深度图计算</a:t>
            </a:r>
            <a:endParaRPr lang="en-US" dirty="0"/>
          </a:p>
        </p:txBody>
      </p:sp>
      <p:sp>
        <p:nvSpPr>
          <p:cNvPr id="3" name="文本框 2"/>
          <p:cNvSpPr txBox="1"/>
          <p:nvPr/>
        </p:nvSpPr>
        <p:spPr>
          <a:xfrm>
            <a:off x="533400" y="1903730"/>
            <a:ext cx="8340725" cy="368300"/>
          </a:xfrm>
          <a:prstGeom prst="rect">
            <a:avLst/>
          </a:prstGeom>
          <a:noFill/>
        </p:spPr>
        <p:txBody>
          <a:bodyPr wrap="square" rtlCol="0" anchor="t">
            <a:spAutoFit/>
          </a:bodyPr>
          <a:lstStyle/>
          <a:p>
            <a:r>
              <a:rPr lang="zh-CN" altLang="en-US"/>
              <a:t>https://docs.opencv.org/3.1.0/d9/db7/tutorial_py_table_of_contents_calib3d.html</a:t>
            </a:r>
          </a:p>
        </p:txBody>
      </p:sp>
      <p:pic>
        <p:nvPicPr>
          <p:cNvPr id="4" name="图片 3"/>
          <p:cNvPicPr>
            <a:picLocks noChangeAspect="1"/>
          </p:cNvPicPr>
          <p:nvPr/>
        </p:nvPicPr>
        <p:blipFill>
          <a:blip r:embed="rId3"/>
          <a:stretch>
            <a:fillRect/>
          </a:stretch>
        </p:blipFill>
        <p:spPr>
          <a:xfrm>
            <a:off x="533400" y="2272030"/>
            <a:ext cx="7467600" cy="296418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453" y="274721"/>
            <a:ext cx="7928999" cy="470477"/>
          </a:xfrm>
        </p:spPr>
        <p:txBody>
          <a:bodyPr/>
          <a:lstStyle/>
          <a:p>
            <a:r>
              <a:rPr lang="en-US" sz="3600" b="0" dirty="0"/>
              <a:t>3D </a:t>
            </a:r>
            <a:r>
              <a:rPr lang="en-US" sz="3600" dirty="0"/>
              <a:t>Perception via Perspective &amp; Shading</a:t>
            </a:r>
            <a:endParaRPr lang="en-US" sz="3600" b="0" dirty="0"/>
          </a:p>
        </p:txBody>
      </p:sp>
      <p:sp>
        <p:nvSpPr>
          <p:cNvPr id="5" name="Content Placeholder 4"/>
          <p:cNvSpPr>
            <a:spLocks noGrp="1"/>
          </p:cNvSpPr>
          <p:nvPr>
            <p:ph idx="1"/>
          </p:nvPr>
        </p:nvSpPr>
        <p:spPr>
          <a:xfrm>
            <a:off x="4962197" y="897395"/>
            <a:ext cx="4232156" cy="304581"/>
          </a:xfrm>
        </p:spPr>
        <p:txBody>
          <a:bodyPr>
            <a:normAutofit/>
          </a:bodyPr>
          <a:lstStyle/>
          <a:p>
            <a:pPr marL="0" indent="0" algn="ctr">
              <a:buNone/>
            </a:pPr>
            <a:r>
              <a:rPr lang="en-US" sz="825" dirty="0">
                <a:solidFill>
                  <a:srgbClr val="FFFF00"/>
                </a:solidFill>
                <a:hlinkClick r:id="rId2"/>
              </a:rPr>
              <a:t>https://www.beautifullife.info/urban-design/10-crazy-3d-optical-illusions-will-blow-mind/</a:t>
            </a:r>
            <a:endParaRPr lang="en-US" sz="825" dirty="0">
              <a:solidFill>
                <a:srgbClr val="FFFF00"/>
              </a:solidFill>
            </a:endParaRPr>
          </a:p>
          <a:p>
            <a:pPr marL="0" indent="0" algn="ctr">
              <a:buNone/>
            </a:pPr>
            <a:endParaRPr lang="en-US" sz="825" dirty="0">
              <a:solidFill>
                <a:srgbClr val="FFFF00"/>
              </a:solidFill>
            </a:endParaRPr>
          </a:p>
        </p:txBody>
      </p:sp>
      <p:sp>
        <p:nvSpPr>
          <p:cNvPr id="6" name="TextBox 5"/>
          <p:cNvSpPr txBox="1"/>
          <p:nvPr/>
        </p:nvSpPr>
        <p:spPr>
          <a:xfrm>
            <a:off x="6926974" y="1063477"/>
            <a:ext cx="2217026" cy="506730"/>
          </a:xfrm>
          <a:prstGeom prst="rect">
            <a:avLst/>
          </a:prstGeom>
          <a:noFill/>
        </p:spPr>
        <p:txBody>
          <a:bodyPr wrap="square">
            <a:spAutoFit/>
          </a:bodyPr>
          <a:lstStyle/>
          <a:p>
            <a:r>
              <a:rPr lang="en-US" sz="1350" b="0" i="0" u="none" strike="noStrike" dirty="0">
                <a:solidFill>
                  <a:srgbClr val="FFC000"/>
                </a:solidFill>
                <a:effectLst/>
                <a:latin typeface="YouTube Noto"/>
                <a:hlinkClick r:id="rId3"/>
              </a:rPr>
              <a:t>https://youtu.be/szJbz-z7iJw</a:t>
            </a:r>
            <a:endParaRPr lang="en-US" sz="1350" dirty="0">
              <a:solidFill>
                <a:srgbClr val="FFC000"/>
              </a:solidFill>
            </a:endParaRPr>
          </a:p>
        </p:txBody>
      </p:sp>
      <p:pic>
        <p:nvPicPr>
          <p:cNvPr id="2050" name="Picture 2" descr="zebra stripe 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934" y="1624695"/>
            <a:ext cx="7372350" cy="41408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3D Perception via Motion Parallax</a:t>
            </a:r>
          </a:p>
        </p:txBody>
      </p:sp>
      <p:pic>
        <p:nvPicPr>
          <p:cNvPr id="7170" name="Picture 2" descr="这里写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9200" y="1905000"/>
            <a:ext cx="1625600" cy="304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idx="1"/>
          </p:nvPr>
        </p:nvSpPr>
        <p:spPr/>
        <p:txBody>
          <a:bodyPr/>
          <a:lstStyle/>
          <a:p>
            <a:r>
              <a:rPr lang="en-US" dirty="0"/>
              <a:t>远处和近处运动视差</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via Shading</a:t>
            </a:r>
          </a:p>
        </p:txBody>
      </p:sp>
      <p:sp>
        <p:nvSpPr>
          <p:cNvPr id="3" name="Content Placeholder 2"/>
          <p:cNvSpPr>
            <a:spLocks noGrp="1"/>
          </p:cNvSpPr>
          <p:nvPr>
            <p:ph idx="1"/>
          </p:nvPr>
        </p:nvSpPr>
        <p:spPr>
          <a:xfrm>
            <a:off x="238538" y="4892740"/>
            <a:ext cx="8654498" cy="947742"/>
          </a:xfrm>
        </p:spPr>
        <p:txBody>
          <a:bodyPr/>
          <a:lstStyle/>
          <a:p>
            <a:r>
              <a:rPr lang="en-US" dirty="0"/>
              <a:t>3D Perception created </a:t>
            </a:r>
          </a:p>
        </p:txBody>
      </p:sp>
      <p:pic>
        <p:nvPicPr>
          <p:cNvPr id="9" name="Picture 8" descr="A picture containing weapon&#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438" y="1471394"/>
            <a:ext cx="7553124" cy="3188081"/>
          </a:xfrm>
          <a:prstGeom prst="rect">
            <a:avLst/>
          </a:prstGeom>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236,&quot;width&quot;:1377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TotalTime>
  <Words>1636</Words>
  <Application>Microsoft Office PowerPoint</Application>
  <PresentationFormat>全屏显示(4:3)</PresentationFormat>
  <Paragraphs>324</Paragraphs>
  <Slides>60</Slides>
  <Notes>7</Notes>
  <HiddenSlides>10</HiddenSlides>
  <MMClips>1</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60</vt:i4>
      </vt:variant>
    </vt:vector>
  </HeadingPairs>
  <TitlesOfParts>
    <vt:vector size="64" baseType="lpstr">
      <vt:lpstr>Office 主题​​</vt:lpstr>
      <vt:lpstr>Microsoft 公式 3.0</vt:lpstr>
      <vt:lpstr>Bitmap Image</vt:lpstr>
      <vt:lpstr>Equation.DSMT4</vt:lpstr>
      <vt:lpstr>Stereo Vision  立体视觉</vt:lpstr>
      <vt:lpstr>Cues for 3D / Depth Perception in Our Vision System</vt:lpstr>
      <vt:lpstr>通过红绿眼镜的双目视差</vt:lpstr>
      <vt:lpstr>单目透视的立体信息: Julian Beever’s Pavement drawings</vt:lpstr>
      <vt:lpstr>3D Visual Illusions via Texture</vt:lpstr>
      <vt:lpstr>And if you do believe your eyes…</vt:lpstr>
      <vt:lpstr>3D Perception via Perspective &amp; Shading</vt:lpstr>
      <vt:lpstr>3D Perception via Motion Parallax</vt:lpstr>
      <vt:lpstr>3D via Shading</vt:lpstr>
      <vt:lpstr>3D via Shading</vt:lpstr>
      <vt:lpstr>3D via Shading</vt:lpstr>
      <vt:lpstr>双目立体视觉</vt:lpstr>
      <vt:lpstr> 双目立体成象 </vt:lpstr>
      <vt:lpstr> 立体成象 </vt:lpstr>
      <vt:lpstr> 立体成象 </vt:lpstr>
      <vt:lpstr>普通摄像头</vt:lpstr>
      <vt:lpstr>成像回顾</vt:lpstr>
      <vt:lpstr>世界坐标-&gt;相机坐标</vt:lpstr>
      <vt:lpstr>相机坐标-&gt;图像坐标</vt:lpstr>
      <vt:lpstr>图像坐标-&gt;像素坐标</vt:lpstr>
      <vt:lpstr>世界-&gt;像素</vt:lpstr>
      <vt:lpstr>PowerPoint 演示文稿</vt:lpstr>
      <vt:lpstr> 立体成象质量 </vt:lpstr>
      <vt:lpstr>立体成像的一般情况</vt:lpstr>
      <vt:lpstr>立体图像校正</vt:lpstr>
      <vt:lpstr>PowerPoint 演示文稿</vt:lpstr>
      <vt:lpstr> 立体匹配</vt:lpstr>
      <vt:lpstr>立体匹配的困难</vt:lpstr>
      <vt:lpstr>外极线约束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一致性约束 </vt:lpstr>
      <vt:lpstr>顺序约束</vt:lpstr>
      <vt:lpstr>其它约束</vt:lpstr>
      <vt:lpstr>特征匹配——稀疏</vt:lpstr>
      <vt:lpstr>特征匹配</vt:lpstr>
      <vt:lpstr>特征匹配</vt:lpstr>
      <vt:lpstr>特征匹配——稀疏</vt:lpstr>
      <vt:lpstr>基于区域相关性的立体匹配(稠密)</vt:lpstr>
      <vt:lpstr>立体匹配评价函数</vt:lpstr>
      <vt:lpstr>立体匹配评价函数</vt:lpstr>
      <vt:lpstr>稠密匹配</vt:lpstr>
      <vt:lpstr>PowerPoint 演示文稿</vt:lpstr>
      <vt:lpstr>算法评估</vt:lpstr>
      <vt:lpstr>Ex10: 立体视觉</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xj.peng@siat.ac.cn</dc:creator>
  <cp:lastModifiedBy>admin</cp:lastModifiedBy>
  <cp:revision>215</cp:revision>
  <dcterms:created xsi:type="dcterms:W3CDTF">2020-11-26T04:12:00Z</dcterms:created>
  <dcterms:modified xsi:type="dcterms:W3CDTF">2021-12-04T02:00:32Z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27CDD381A5EC47EEAB6DD25C972F239E</vt:lpwstr>
  </property>
  <property fmtid="{D5CDD505-2E9C-101B-9397-08002B2CF9AE}" pid="3" name="KSOProductBuildVer">
    <vt:lpwstr>2052-11.1.0.11115</vt:lpwstr>
  </property>
</Properties>
</file>